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25"/>
  </p:notesMasterIdLst>
  <p:handoutMasterIdLst>
    <p:handoutMasterId r:id="rId26"/>
  </p:handoutMasterIdLst>
  <p:sldIdLst>
    <p:sldId id="305" r:id="rId5"/>
    <p:sldId id="291" r:id="rId6"/>
    <p:sldId id="306" r:id="rId7"/>
    <p:sldId id="304" r:id="rId8"/>
    <p:sldId id="307" r:id="rId9"/>
    <p:sldId id="308" r:id="rId10"/>
    <p:sldId id="294" r:id="rId11"/>
    <p:sldId id="309" r:id="rId12"/>
    <p:sldId id="295" r:id="rId13"/>
    <p:sldId id="312" r:id="rId14"/>
    <p:sldId id="296" r:id="rId15"/>
    <p:sldId id="313" r:id="rId16"/>
    <p:sldId id="297" r:id="rId17"/>
    <p:sldId id="298" r:id="rId18"/>
    <p:sldId id="311" r:id="rId19"/>
    <p:sldId id="300" r:id="rId20"/>
    <p:sldId id="310" r:id="rId21"/>
    <p:sldId id="301" r:id="rId22"/>
    <p:sldId id="302" r:id="rId23"/>
    <p:sldId id="299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3840">
          <p15:clr>
            <a:srgbClr val="A4A3A4"/>
          </p15:clr>
        </p15:guide>
        <p15:guide id="7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95F"/>
    <a:srgbClr val="136143"/>
    <a:srgbClr val="0B3B29"/>
    <a:srgbClr val="8439BD"/>
    <a:srgbClr val="8F2EA2"/>
    <a:srgbClr val="3EDA9F"/>
    <a:srgbClr val="10543A"/>
    <a:srgbClr val="D9A5E3"/>
    <a:srgbClr val="20A472"/>
    <a:srgbClr val="34D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 showGuides="1">
      <p:cViewPr varScale="1">
        <p:scale>
          <a:sx n="159" d="100"/>
          <a:sy n="159" d="100"/>
        </p:scale>
        <p:origin x="306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91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02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DEAD39E-FC76-46AA-A2A1-4962A9294D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575021D-FFF8-421E-A8C9-E603612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031056-4FCB-4A2D-8961-F528C02E0335}" type="datetime1">
              <a:rPr lang="es-ES" smtClean="0"/>
              <a:t>08/07/2022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0265E3-F11B-4209-B41D-ECCCADC39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7881A2D-E527-44C8-8FED-89B973DDA7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F2546D6-91CC-4270-8195-6FD5606151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0289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1ED3A-6839-4688-9965-41A13FBB23DA}" type="datetime1">
              <a:rPr lang="es-ES" smtClean="0"/>
              <a:pPr/>
              <a:t>08/07/2022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342959-9D20-41A5-AA68-F0F6AD93C71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180396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d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19" name="Marcador de texto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20" name="Marcador de texto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1" name="Marcador de texto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22" name="Marcador de texto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3" name="Marcador de texto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24" name="Marcador de texto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texto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52674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do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Marcador de texto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2" y="4014522"/>
            <a:ext cx="118211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</a:t>
            </a:r>
          </a:p>
        </p:txBody>
      </p:sp>
      <p:sp>
        <p:nvSpPr>
          <p:cNvPr id="35" name="Marcador de texto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182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50" name="Marcador de texto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08897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</a:t>
            </a: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39103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52" name="Marcador de texto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181099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</a:t>
            </a:r>
          </a:p>
        </p:txBody>
      </p:sp>
      <p:sp>
        <p:nvSpPr>
          <p:cNvPr id="53" name="Marcador de texto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22024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54" name="Marcador de texto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181099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</a:t>
            </a:r>
          </a:p>
        </p:txBody>
      </p:sp>
      <p:sp>
        <p:nvSpPr>
          <p:cNvPr id="55" name="Marcador de texto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04944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56" name="Marcador de texto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181099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</a:t>
            </a:r>
          </a:p>
        </p:txBody>
      </p:sp>
      <p:sp>
        <p:nvSpPr>
          <p:cNvPr id="57" name="Marcador de texto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55230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58" name="Marcador de texto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1" y="4014522"/>
            <a:ext cx="118109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</a:t>
            </a:r>
          </a:p>
        </p:txBody>
      </p:sp>
      <p:sp>
        <p:nvSpPr>
          <p:cNvPr id="59" name="Marcador de texto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38151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60" name="Marcador de texto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2" y="4014522"/>
            <a:ext cx="118109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</a:t>
            </a:r>
          </a:p>
        </p:txBody>
      </p:sp>
      <p:sp>
        <p:nvSpPr>
          <p:cNvPr id="61" name="Marcador de texto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21072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62" name="Marcador de texto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2" y="4014522"/>
            <a:ext cx="1181098" cy="302186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EDITAR</a:t>
            </a:r>
          </a:p>
        </p:txBody>
      </p:sp>
      <p:sp>
        <p:nvSpPr>
          <p:cNvPr id="63" name="Marcador de texto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703992" y="4486178"/>
            <a:ext cx="1182118" cy="118310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759575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 userDrawn="1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80060" y="2111375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52" name="Marcador de texto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3" name="Marcador de texto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4540" y="2111375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54" name="Marcador de texto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5" name="Marcador de texto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97900" y="2111375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56" name="Marcador de texto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7" name="Marcador de texto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0060" y="3254810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58" name="Marcador de texto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9" name="Marcador de texto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4540" y="3254810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60" name="Marcador de texto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1" name="Marcador de texto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97900" y="3254810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62" name="Marcador de texto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3" name="Marcador de texto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80060" y="4392591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64" name="Marcador de texto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5" name="Marcador de texto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74540" y="4392591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66" name="Marcador de texto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7" name="Marcador de texto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97900" y="4392591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68" name="Marcador de texto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9" name="Marcador de texto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80060" y="5566524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70" name="Marcador de texto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1" name="Marcador de texto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74540" y="5566524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72" name="Marcador de texto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159000" cy="302186"/>
          </a:xfrm>
        </p:spPr>
        <p:txBody>
          <a:bodyPr rtlCol="0"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3" name="Marcador de texto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97900" y="5566524"/>
            <a:ext cx="2179637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 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913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4" userDrawn="1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 userDrawn="1">
          <p15:clr>
            <a:srgbClr val="5ACBF0"/>
          </p15:clr>
        </p15:guide>
        <p15:guide id="6" pos="2688" userDrawn="1">
          <p15:clr>
            <a:srgbClr val="5ACBF0"/>
          </p15:clr>
        </p15:guide>
        <p15:guide id="7" pos="2400" userDrawn="1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A56AE3B-6E27-4D3F-AACB-02038B3F9F4D}" type="datetime1">
              <a:rPr lang="es-ES" noProof="0" smtClean="0"/>
              <a:t>08/07/2022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4DE3823-CC86-4AC6-95C0-DC3ECA80FD8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5684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0" r:id="rId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584B651-BA5B-622A-0954-390B4D20E0B2}"/>
              </a:ext>
            </a:extLst>
          </p:cNvPr>
          <p:cNvGrpSpPr/>
          <p:nvPr/>
        </p:nvGrpSpPr>
        <p:grpSpPr>
          <a:xfrm>
            <a:off x="2807409" y="2782668"/>
            <a:ext cx="6854751" cy="646332"/>
            <a:chOff x="1466289" y="2514598"/>
            <a:chExt cx="6854751" cy="646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FB26A7-FC68-6B22-3A8D-03253E2B96BF}"/>
                </a:ext>
              </a:extLst>
            </p:cNvPr>
            <p:cNvSpPr/>
            <p:nvPr/>
          </p:nvSpPr>
          <p:spPr>
            <a:xfrm>
              <a:off x="3528060" y="2514600"/>
              <a:ext cx="4792980" cy="646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DF23E6-710F-49E9-A2CD-D3D077683D6B}"/>
                </a:ext>
              </a:extLst>
            </p:cNvPr>
            <p:cNvSpPr txBox="1"/>
            <p:nvPr/>
          </p:nvSpPr>
          <p:spPr>
            <a:xfrm>
              <a:off x="3846194" y="2514599"/>
              <a:ext cx="4388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600" b="1" spc="-150" dirty="0">
                  <a:solidFill>
                    <a:schemeClr val="bg1"/>
                  </a:solidFill>
                  <a:latin typeface="Arial Nova" panose="020B0504020202020204" pitchFamily="34" charset="0"/>
                </a:rPr>
                <a:t>Sistema Académico</a:t>
              </a:r>
              <a:endParaRPr lang="en-US" sz="3600" b="1" spc="-150" dirty="0">
                <a:solidFill>
                  <a:schemeClr val="bg1"/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741B69-D6B2-AD1C-297B-08926F82009F}"/>
                </a:ext>
              </a:extLst>
            </p:cNvPr>
            <p:cNvSpPr txBox="1"/>
            <p:nvPr/>
          </p:nvSpPr>
          <p:spPr>
            <a:xfrm>
              <a:off x="1466289" y="2514598"/>
              <a:ext cx="4388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600" b="1" spc="-150" dirty="0">
                  <a:solidFill>
                    <a:srgbClr val="4472C4"/>
                  </a:solidFill>
                  <a:latin typeface="Arial Nova" panose="020B0504020202020204" pitchFamily="34" charset="0"/>
                </a:rPr>
                <a:t>Proyecto</a:t>
              </a:r>
              <a:endParaRPr lang="en-US" sz="3600" b="1" spc="-150" dirty="0">
                <a:solidFill>
                  <a:srgbClr val="4472C4"/>
                </a:solidFill>
                <a:latin typeface="Arial Nova" panose="020B0504020202020204" pitchFamily="34" charset="0"/>
              </a:endParaRPr>
            </a:p>
          </p:txBody>
        </p:sp>
      </p:grpSp>
      <p:pic>
        <p:nvPicPr>
          <p:cNvPr id="27" name="Picture 2" descr="Universidad Alas Peruanas UAP">
            <a:extLst>
              <a:ext uri="{FF2B5EF4-FFF2-40B4-BE49-F238E27FC236}">
                <a16:creationId xmlns:a16="http://schemas.microsoft.com/office/drawing/2014/main" id="{B226A283-8F1A-3C8C-9488-F3B1CD53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942" y="6229288"/>
            <a:ext cx="2063476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383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7A6DE6E5-9F71-4DF6-8F31-EA5CF3CA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pagos</a:t>
            </a:r>
            <a:endParaRPr lang="es-P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C9DDE-B66F-ACF7-83D7-2662470CCE2E}"/>
              </a:ext>
            </a:extLst>
          </p:cNvPr>
          <p:cNvSpPr txBox="1"/>
          <p:nvPr/>
        </p:nvSpPr>
        <p:spPr>
          <a:xfrm>
            <a:off x="448464" y="1438578"/>
            <a:ext cx="11328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Corresponde al registro de transacciones de cada alumno. </a:t>
            </a:r>
            <a:r>
              <a:rPr lang="es-PE" dirty="0" err="1">
                <a:latin typeface="Arial Nova" panose="020B0504020202020204" pitchFamily="34" charset="0"/>
              </a:rPr>
              <a:t>Consitituye</a:t>
            </a:r>
            <a:r>
              <a:rPr lang="es-PE" dirty="0">
                <a:latin typeface="Arial Nova" panose="020B0504020202020204" pitchFamily="34" charset="0"/>
              </a:rPr>
              <a:t> una bitácora de las transacciones efectuadas y pendientes de cada alumno.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Se encuentran </a:t>
            </a:r>
            <a:r>
              <a:rPr lang="es-PE" dirty="0" err="1">
                <a:latin typeface="Arial Nova" panose="020B0504020202020204" pitchFamily="34" charset="0"/>
              </a:rPr>
              <a:t>clasiifcadas</a:t>
            </a:r>
            <a:r>
              <a:rPr lang="es-PE" dirty="0">
                <a:latin typeface="Arial Nova" panose="020B0504020202020204" pitchFamily="34" charset="0"/>
              </a:rPr>
              <a:t> en tipos definidos, incluyendo conceptos asociados como moras y pagos extra.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74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1AA3F7E4-68A5-4EF1-8590-01B7E070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ADMISIÓN</a:t>
            </a:r>
            <a:endParaRPr lang="es-PE" dirty="0"/>
          </a:p>
        </p:txBody>
      </p:sp>
      <p:graphicFrame>
        <p:nvGraphicFramePr>
          <p:cNvPr id="9" name="Tabla 25">
            <a:extLst>
              <a:ext uri="{FF2B5EF4-FFF2-40B4-BE49-F238E27FC236}">
                <a16:creationId xmlns:a16="http://schemas.microsoft.com/office/drawing/2014/main" id="{01F39388-0646-E09B-D871-12C09E013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85624"/>
              </p:ext>
            </p:extLst>
          </p:nvPr>
        </p:nvGraphicFramePr>
        <p:xfrm>
          <a:off x="673309" y="2080020"/>
          <a:ext cx="10845381" cy="16276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15029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853839">
                  <a:extLst>
                    <a:ext uri="{9D8B030D-6E8A-4147-A177-3AD203B41FA5}">
                      <a16:colId xmlns:a16="http://schemas.microsoft.com/office/drawing/2014/main" val="222833146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84703284"/>
                    </a:ext>
                  </a:extLst>
                </a:gridCol>
                <a:gridCol w="728678">
                  <a:extLst>
                    <a:ext uri="{9D8B030D-6E8A-4147-A177-3AD203B41FA5}">
                      <a16:colId xmlns:a16="http://schemas.microsoft.com/office/drawing/2014/main" val="1759253446"/>
                    </a:ext>
                  </a:extLst>
                </a:gridCol>
                <a:gridCol w="1016994">
                  <a:extLst>
                    <a:ext uri="{9D8B030D-6E8A-4147-A177-3AD203B41FA5}">
                      <a16:colId xmlns:a16="http://schemas.microsoft.com/office/drawing/2014/main" val="690548233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355039234"/>
                    </a:ext>
                  </a:extLst>
                </a:gridCol>
                <a:gridCol w="1367169">
                  <a:extLst>
                    <a:ext uri="{9D8B030D-6E8A-4147-A177-3AD203B41FA5}">
                      <a16:colId xmlns:a16="http://schemas.microsoft.com/office/drawing/2014/main" val="2585372032"/>
                    </a:ext>
                  </a:extLst>
                </a:gridCol>
                <a:gridCol w="1209776">
                  <a:extLst>
                    <a:ext uri="{9D8B030D-6E8A-4147-A177-3AD203B41FA5}">
                      <a16:colId xmlns:a16="http://schemas.microsoft.com/office/drawing/2014/main" val="2710803460"/>
                    </a:ext>
                  </a:extLst>
                </a:gridCol>
                <a:gridCol w="1260764">
                  <a:extLst>
                    <a:ext uri="{9D8B030D-6E8A-4147-A177-3AD203B41FA5}">
                      <a16:colId xmlns:a16="http://schemas.microsoft.com/office/drawing/2014/main" val="2991590144"/>
                    </a:ext>
                  </a:extLst>
                </a:gridCol>
                <a:gridCol w="768927">
                  <a:extLst>
                    <a:ext uri="{9D8B030D-6E8A-4147-A177-3AD203B41FA5}">
                      <a16:colId xmlns:a16="http://schemas.microsoft.com/office/drawing/2014/main" val="794239844"/>
                    </a:ext>
                  </a:extLst>
                </a:gridCol>
                <a:gridCol w="1032168">
                  <a:extLst>
                    <a:ext uri="{9D8B030D-6E8A-4147-A177-3AD203B41FA5}">
                      <a16:colId xmlns:a16="http://schemas.microsoft.com/office/drawing/2014/main" val="2337893493"/>
                    </a:ext>
                  </a:extLst>
                </a:gridCol>
              </a:tblGrid>
              <a:tr h="315468">
                <a:tc gridSpan="11"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POSTULANTE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PE" sz="11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PE" sz="11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ID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CODIGO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PERSONA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PROCESO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CATEGORIA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ESTADO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CALIFICACION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PROGRAMA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SEDE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FECHA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HORA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001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A902389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MSANROMAN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2022-01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REGULAR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ADMITIDO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ADMINISTRACION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AREQUIPA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102011.203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183826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C8D8S7D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JPEREZ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2022-01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REGULAR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NO ADMITIDO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MEDICINA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LIMA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102012.762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76776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003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D9389Z1A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LARANIBAR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2022-01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REGULAR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NO ADMITIDO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MEDICINA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LIMA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102012.899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79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8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7A6DE6E5-9F71-4DF6-8F31-EA5CF3CA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ADMISIÓN</a:t>
            </a:r>
            <a:endParaRPr lang="es-P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C9DDE-B66F-ACF7-83D7-2662470CCE2E}"/>
              </a:ext>
            </a:extLst>
          </p:cNvPr>
          <p:cNvSpPr txBox="1"/>
          <p:nvPr/>
        </p:nvSpPr>
        <p:spPr>
          <a:xfrm>
            <a:off x="448464" y="1438578"/>
            <a:ext cx="11328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Es un registro de un postulante, el proceso al cual pertenece y la calificación que obtuvo en el examen de admisión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89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1AA3F7E4-68A5-4EF1-8590-01B7E070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auditoria</a:t>
            </a:r>
            <a:endParaRPr lang="es-PE" dirty="0"/>
          </a:p>
        </p:txBody>
      </p:sp>
      <p:graphicFrame>
        <p:nvGraphicFramePr>
          <p:cNvPr id="25" name="Tabla 25">
            <a:extLst>
              <a:ext uri="{FF2B5EF4-FFF2-40B4-BE49-F238E27FC236}">
                <a16:creationId xmlns:a16="http://schemas.microsoft.com/office/drawing/2014/main" id="{27916AF0-C2FD-4297-9421-768A9AD48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3775"/>
              </p:ext>
            </p:extLst>
          </p:nvPr>
        </p:nvGraphicFramePr>
        <p:xfrm>
          <a:off x="503340" y="1805392"/>
          <a:ext cx="10981190" cy="15773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5618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1093796">
                  <a:extLst>
                    <a:ext uri="{9D8B030D-6E8A-4147-A177-3AD203B41FA5}">
                      <a16:colId xmlns:a16="http://schemas.microsoft.com/office/drawing/2014/main" val="2228331469"/>
                    </a:ext>
                  </a:extLst>
                </a:gridCol>
                <a:gridCol w="844707">
                  <a:extLst>
                    <a:ext uri="{9D8B030D-6E8A-4147-A177-3AD203B41FA5}">
                      <a16:colId xmlns:a16="http://schemas.microsoft.com/office/drawing/2014/main" val="2484703284"/>
                    </a:ext>
                  </a:extLst>
                </a:gridCol>
                <a:gridCol w="1610040">
                  <a:extLst>
                    <a:ext uri="{9D8B030D-6E8A-4147-A177-3AD203B41FA5}">
                      <a16:colId xmlns:a16="http://schemas.microsoft.com/office/drawing/2014/main" val="1759253446"/>
                    </a:ext>
                  </a:extLst>
                </a:gridCol>
                <a:gridCol w="1451295">
                  <a:extLst>
                    <a:ext uri="{9D8B030D-6E8A-4147-A177-3AD203B41FA5}">
                      <a16:colId xmlns:a16="http://schemas.microsoft.com/office/drawing/2014/main" val="690548233"/>
                    </a:ext>
                  </a:extLst>
                </a:gridCol>
                <a:gridCol w="1162199">
                  <a:extLst>
                    <a:ext uri="{9D8B030D-6E8A-4147-A177-3AD203B41FA5}">
                      <a16:colId xmlns:a16="http://schemas.microsoft.com/office/drawing/2014/main" val="2355039234"/>
                    </a:ext>
                  </a:extLst>
                </a:gridCol>
                <a:gridCol w="844707">
                  <a:extLst>
                    <a:ext uri="{9D8B030D-6E8A-4147-A177-3AD203B41FA5}">
                      <a16:colId xmlns:a16="http://schemas.microsoft.com/office/drawing/2014/main" val="2585372032"/>
                    </a:ext>
                  </a:extLst>
                </a:gridCol>
                <a:gridCol w="844707">
                  <a:extLst>
                    <a:ext uri="{9D8B030D-6E8A-4147-A177-3AD203B41FA5}">
                      <a16:colId xmlns:a16="http://schemas.microsoft.com/office/drawing/2014/main" val="2991590144"/>
                    </a:ext>
                  </a:extLst>
                </a:gridCol>
                <a:gridCol w="844707">
                  <a:extLst>
                    <a:ext uri="{9D8B030D-6E8A-4147-A177-3AD203B41FA5}">
                      <a16:colId xmlns:a16="http://schemas.microsoft.com/office/drawing/2014/main" val="424102487"/>
                    </a:ext>
                  </a:extLst>
                </a:gridCol>
                <a:gridCol w="844707">
                  <a:extLst>
                    <a:ext uri="{9D8B030D-6E8A-4147-A177-3AD203B41FA5}">
                      <a16:colId xmlns:a16="http://schemas.microsoft.com/office/drawing/2014/main" val="794239844"/>
                    </a:ext>
                  </a:extLst>
                </a:gridCol>
                <a:gridCol w="844707">
                  <a:extLst>
                    <a:ext uri="{9D8B030D-6E8A-4147-A177-3AD203B41FA5}">
                      <a16:colId xmlns:a16="http://schemas.microsoft.com/office/drawing/2014/main" val="2337893493"/>
                    </a:ext>
                  </a:extLst>
                </a:gridCol>
              </a:tblGrid>
              <a:tr h="315468">
                <a:tc gridSpan="11"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AUDITORIA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PE" sz="11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PE" sz="11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PE" sz="11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ID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USUARIO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MODULO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LLAMADA API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PARAMETROS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SQL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FECHA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HORA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NONCE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HASH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PREV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001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ADMIN_1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SETTINGS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POST /CHANGEPASS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USER_ID?1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-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102011.203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9281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DWDE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ADSA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183826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002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SYSTEM_1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SETTINGS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POST /REVOKESESSION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USER_ID?2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DELETE FROM…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102012.762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1029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EWQE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rgbClr val="FF0000"/>
                          </a:solidFill>
                          <a:latin typeface="Arial Nova" panose="020B0504020202020204" pitchFamily="34" charset="0"/>
                        </a:rPr>
                        <a:t>DSDF</a:t>
                      </a:r>
                      <a:endParaRPr lang="es-PE" sz="900" dirty="0">
                        <a:solidFill>
                          <a:srgbClr val="FF0000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76776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003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MSANROMAN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ALUMNO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GET /ALUMNO 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NAME=JUAN&amp;LAST ..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INSERT INTO…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102012.899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2134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VFFR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DSSA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79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28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A5907CD9-56B1-4C37-B044-BED2EAC7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MAESTRO</a:t>
            </a:r>
            <a:endParaRPr lang="es-PE" dirty="0"/>
          </a:p>
        </p:txBody>
      </p:sp>
      <p:graphicFrame>
        <p:nvGraphicFramePr>
          <p:cNvPr id="20" name="Tabla 25">
            <a:extLst>
              <a:ext uri="{FF2B5EF4-FFF2-40B4-BE49-F238E27FC236}">
                <a16:creationId xmlns:a16="http://schemas.microsoft.com/office/drawing/2014/main" id="{83C44BF4-7499-80AD-6179-4E5FFDFDF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8435"/>
              </p:ext>
            </p:extLst>
          </p:nvPr>
        </p:nvGraphicFramePr>
        <p:xfrm>
          <a:off x="503340" y="1805392"/>
          <a:ext cx="10987814" cy="252374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98374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2267534">
                  <a:extLst>
                    <a:ext uri="{9D8B030D-6E8A-4147-A177-3AD203B41FA5}">
                      <a16:colId xmlns:a16="http://schemas.microsoft.com/office/drawing/2014/main" val="2228331469"/>
                    </a:ext>
                  </a:extLst>
                </a:gridCol>
                <a:gridCol w="1677371">
                  <a:extLst>
                    <a:ext uri="{9D8B030D-6E8A-4147-A177-3AD203B41FA5}">
                      <a16:colId xmlns:a16="http://schemas.microsoft.com/office/drawing/2014/main" val="2484703284"/>
                    </a:ext>
                  </a:extLst>
                </a:gridCol>
                <a:gridCol w="2714079">
                  <a:extLst>
                    <a:ext uri="{9D8B030D-6E8A-4147-A177-3AD203B41FA5}">
                      <a16:colId xmlns:a16="http://schemas.microsoft.com/office/drawing/2014/main" val="1759253446"/>
                    </a:ext>
                  </a:extLst>
                </a:gridCol>
                <a:gridCol w="1496820">
                  <a:extLst>
                    <a:ext uri="{9D8B030D-6E8A-4147-A177-3AD203B41FA5}">
                      <a16:colId xmlns:a16="http://schemas.microsoft.com/office/drawing/2014/main" val="690548233"/>
                    </a:ext>
                  </a:extLst>
                </a:gridCol>
                <a:gridCol w="1071654">
                  <a:extLst>
                    <a:ext uri="{9D8B030D-6E8A-4147-A177-3AD203B41FA5}">
                      <a16:colId xmlns:a16="http://schemas.microsoft.com/office/drawing/2014/main" val="2585372032"/>
                    </a:ext>
                  </a:extLst>
                </a:gridCol>
                <a:gridCol w="861982">
                  <a:extLst>
                    <a:ext uri="{9D8B030D-6E8A-4147-A177-3AD203B41FA5}">
                      <a16:colId xmlns:a16="http://schemas.microsoft.com/office/drawing/2014/main" val="2991590144"/>
                    </a:ext>
                  </a:extLst>
                </a:gridCol>
              </a:tblGrid>
              <a:tr h="315468">
                <a:tc gridSpan="7"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MAESTRO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ID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CATEGORIA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TEXTO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VALOR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TIPO_VALOR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FECHA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HORA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001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SEXO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MASCULINO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M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CHAR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102011.203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183826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SEXO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FEMENINO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F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CHAR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102012.762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76776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003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PAIS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ALBANIA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AB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VARCHAR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102012.899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795548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004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PAIS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ARGENTINA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VARCHAR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102012.762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564570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005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PAIS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ARMENIA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AM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VARCHAR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102011.203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369347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PE" sz="900" dirty="0">
                          <a:latin typeface="Arial Nova" panose="020B05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28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90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A5907CD9-56B1-4C37-B044-BED2EAC7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MAESTRO</a:t>
            </a:r>
            <a:endParaRPr lang="es-P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4ADDC-535C-F882-27A4-AE90BECBF9A6}"/>
              </a:ext>
            </a:extLst>
          </p:cNvPr>
          <p:cNvSpPr txBox="1"/>
          <p:nvPr/>
        </p:nvSpPr>
        <p:spPr>
          <a:xfrm>
            <a:off x="448464" y="1438578"/>
            <a:ext cx="11328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Es una entidad que contiene los campos de selección que se reutilizan a lo largo de todo el sistema, y que podrían ser reemplazados por selectores individuales, lo que implicaría mantener tablas individuales por cada categoría.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No tienen una lógica independiente, salvo filtrar opciones del sistema o encadenar otros controles maestros (PAIS – REGION – CIUDAD)</a:t>
            </a: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14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A8A57472-0122-4A12-A13D-6924E0AD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NOTIFICACIONES</a:t>
            </a:r>
            <a:endParaRPr lang="es-PE" dirty="0"/>
          </a:p>
        </p:txBody>
      </p:sp>
      <p:graphicFrame>
        <p:nvGraphicFramePr>
          <p:cNvPr id="19" name="Tabla 25">
            <a:extLst>
              <a:ext uri="{FF2B5EF4-FFF2-40B4-BE49-F238E27FC236}">
                <a16:creationId xmlns:a16="http://schemas.microsoft.com/office/drawing/2014/main" id="{13EF7E57-B724-8E3D-E626-0C60C0546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00720"/>
              </p:ext>
            </p:extLst>
          </p:nvPr>
        </p:nvGraphicFramePr>
        <p:xfrm>
          <a:off x="998398" y="1572424"/>
          <a:ext cx="9857582" cy="172821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72306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1418268">
                  <a:extLst>
                    <a:ext uri="{9D8B030D-6E8A-4147-A177-3AD203B41FA5}">
                      <a16:colId xmlns:a16="http://schemas.microsoft.com/office/drawing/2014/main" val="2228331469"/>
                    </a:ext>
                  </a:extLst>
                </a:gridCol>
                <a:gridCol w="2087654">
                  <a:extLst>
                    <a:ext uri="{9D8B030D-6E8A-4147-A177-3AD203B41FA5}">
                      <a16:colId xmlns:a16="http://schemas.microsoft.com/office/drawing/2014/main" val="1759253446"/>
                    </a:ext>
                  </a:extLst>
                </a:gridCol>
                <a:gridCol w="1881818">
                  <a:extLst>
                    <a:ext uri="{9D8B030D-6E8A-4147-A177-3AD203B41FA5}">
                      <a16:colId xmlns:a16="http://schemas.microsoft.com/office/drawing/2014/main" val="690548233"/>
                    </a:ext>
                  </a:extLst>
                </a:gridCol>
                <a:gridCol w="1506962">
                  <a:extLst>
                    <a:ext uri="{9D8B030D-6E8A-4147-A177-3AD203B41FA5}">
                      <a16:colId xmlns:a16="http://schemas.microsoft.com/office/drawing/2014/main" val="2355039234"/>
                    </a:ext>
                  </a:extLst>
                </a:gridCol>
                <a:gridCol w="1095287">
                  <a:extLst>
                    <a:ext uri="{9D8B030D-6E8A-4147-A177-3AD203B41FA5}">
                      <a16:colId xmlns:a16="http://schemas.microsoft.com/office/drawing/2014/main" val="2585372032"/>
                    </a:ext>
                  </a:extLst>
                </a:gridCol>
                <a:gridCol w="1095287">
                  <a:extLst>
                    <a:ext uri="{9D8B030D-6E8A-4147-A177-3AD203B41FA5}">
                      <a16:colId xmlns:a16="http://schemas.microsoft.com/office/drawing/2014/main" val="2991590144"/>
                    </a:ext>
                  </a:extLst>
                </a:gridCol>
              </a:tblGrid>
              <a:tr h="315468">
                <a:tc gridSpan="7"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AUDITORIA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ID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USUARIO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TIPO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TEXTO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ESTADO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FECHA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HORA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001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ADMIN_1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ALERTA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LA CARGA CURRICULAR NO SE ENCUENTRA TERMINADA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ACTIVO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102011.203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183826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ADMIN_1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INFORMACIÓN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LA ACTIVIDAD 0291 SE ENCUENTRA PENDIENTE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ACTIVO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</a:rPr>
                        <a:t>102012.762</a:t>
                      </a:r>
                      <a:endParaRPr lang="es-PE" sz="900" dirty="0">
                        <a:solidFill>
                          <a:schemeClr val="tx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76776"/>
                  </a:ext>
                </a:extLst>
              </a:tr>
              <a:tr h="315468"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003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MSANROMAN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900" dirty="0">
                          <a:latin typeface="Arial Nova" panose="020B0504020202020204" pitchFamily="34" charset="0"/>
                        </a:rPr>
                        <a:t>ALERTA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SU CONTRASEÑA CADUCARÁ EN 2 DÍAS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INACTIVO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dirty="0">
                          <a:latin typeface="Arial Nova" panose="020B0504020202020204" pitchFamily="34" charset="0"/>
                        </a:rPr>
                        <a:t>20221002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900" dirty="0">
                          <a:latin typeface="Arial Nova" panose="020B0504020202020204" pitchFamily="34" charset="0"/>
                        </a:rPr>
                        <a:t>102012.899</a:t>
                      </a:r>
                      <a:endParaRPr lang="es-PE" sz="9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79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714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A8A57472-0122-4A12-A13D-6924E0AD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NOTIFICACIONES</a:t>
            </a:r>
            <a:endParaRPr lang="es-P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A50BB-D6B7-F184-97BA-53BEBC36E389}"/>
              </a:ext>
            </a:extLst>
          </p:cNvPr>
          <p:cNvSpPr txBox="1"/>
          <p:nvPr/>
        </p:nvSpPr>
        <p:spPr>
          <a:xfrm>
            <a:off x="448464" y="1438578"/>
            <a:ext cx="1132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Es una entidad que registra las notificaciones realizadas al usuario con la finalidad que pueda observarlas en el propio sistema.</a:t>
            </a: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7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55FE8B56-BC10-48E2-BD58-5DE72021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SEGURIDAD</a:t>
            </a:r>
            <a:endParaRPr lang="es-P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66549-AA6D-726D-948A-74190C6B3216}"/>
              </a:ext>
            </a:extLst>
          </p:cNvPr>
          <p:cNvSpPr txBox="1"/>
          <p:nvPr/>
        </p:nvSpPr>
        <p:spPr>
          <a:xfrm>
            <a:off x="448464" y="1438578"/>
            <a:ext cx="113280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Se entiende seguridad por dos conceptos: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AUTENTICACIÓN: determinar la veracidad de la identidad de un usuario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Gestionado a través de conexión con Active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AUTORIZACIÓN: determinar la capacidad de un usuario para realizar una acción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Gestionado a través de un esquema RBAC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Los usuarios pertenecen a uno o más roles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Los roles tienen asociados permisos a ciertos recursos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Los recursos pueden ser cualquier cosa: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La posibilidad de visualizar una opción en un menú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Una columna a devolver en una consulta a un API REST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Un resultado de una consulta SQL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Se encuentran definidos como transversales a todo el sistema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50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CE568938-BB24-4682-A784-D303CA1D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REPORTES</a:t>
            </a:r>
            <a:endParaRPr lang="es-P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84F15-D83B-0818-87ED-E38C89FFF0BE}"/>
              </a:ext>
            </a:extLst>
          </p:cNvPr>
          <p:cNvSpPr txBox="1"/>
          <p:nvPr/>
        </p:nvSpPr>
        <p:spPr>
          <a:xfrm>
            <a:off x="448464" y="1438578"/>
            <a:ext cx="1132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Se plantean dos posibilidades de modelo: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Planteamiento de un esquema generador de reportes, en la que se programan </a:t>
            </a:r>
            <a:r>
              <a:rPr lang="en-US" dirty="0">
                <a:latin typeface="Arial Nova" panose="020B0504020202020204" pitchFamily="34" charset="0"/>
              </a:rPr>
              <a:t>las </a:t>
            </a:r>
            <a:r>
              <a:rPr lang="en-US" dirty="0" err="1">
                <a:latin typeface="Arial Nova" panose="020B0504020202020204" pitchFamily="34" charset="0"/>
              </a:rPr>
              <a:t>medidas</a:t>
            </a:r>
            <a:r>
              <a:rPr lang="en-US" dirty="0">
                <a:latin typeface="Arial Nova" panose="020B0504020202020204" pitchFamily="34" charset="0"/>
              </a:rPr>
              <a:t> y </a:t>
            </a:r>
            <a:r>
              <a:rPr lang="en-US" dirty="0" err="1">
                <a:latin typeface="Arial Nova" panose="020B0504020202020204" pitchFamily="34" charset="0"/>
              </a:rPr>
              <a:t>dimensiones</a:t>
            </a:r>
            <a:r>
              <a:rPr lang="en-US" dirty="0">
                <a:latin typeface="Arial Nova" panose="020B0504020202020204" pitchFamily="34" charset="0"/>
              </a:rPr>
              <a:t> de </a:t>
            </a:r>
            <a:r>
              <a:rPr lang="en-US" dirty="0" err="1">
                <a:latin typeface="Arial Nova" panose="020B0504020202020204" pitchFamily="34" charset="0"/>
              </a:rPr>
              <a:t>toda</a:t>
            </a:r>
            <a:r>
              <a:rPr lang="en-US" dirty="0">
                <a:latin typeface="Arial Nova" panose="020B0504020202020204" pitchFamily="34" charset="0"/>
              </a:rPr>
              <a:t> la base de </a:t>
            </a:r>
            <a:r>
              <a:rPr lang="en-US" dirty="0" err="1">
                <a:latin typeface="Arial Nova" panose="020B0504020202020204" pitchFamily="34" charset="0"/>
              </a:rPr>
              <a:t>datos</a:t>
            </a:r>
            <a:r>
              <a:rPr lang="en-US" dirty="0">
                <a:latin typeface="Arial Nova" panose="020B0504020202020204" pitchFamily="34" charset="0"/>
              </a:rPr>
              <a:t>, y </a:t>
            </a:r>
            <a:r>
              <a:rPr lang="en-US" dirty="0" err="1">
                <a:latin typeface="Arial Nova" panose="020B0504020202020204" pitchFamily="34" charset="0"/>
              </a:rPr>
              <a:t>el</a:t>
            </a:r>
            <a:r>
              <a:rPr lang="en-US" dirty="0">
                <a:latin typeface="Arial Nova" panose="020B0504020202020204" pitchFamily="34" charset="0"/>
              </a:rPr>
              <a:t> </a:t>
            </a:r>
            <a:r>
              <a:rPr lang="en-US" dirty="0" err="1">
                <a:latin typeface="Arial Nova" panose="020B0504020202020204" pitchFamily="34" charset="0"/>
              </a:rPr>
              <a:t>usuario</a:t>
            </a:r>
            <a:r>
              <a:rPr lang="en-US" dirty="0">
                <a:latin typeface="Arial Nova" panose="020B0504020202020204" pitchFamily="34" charset="0"/>
              </a:rPr>
              <a:t> </a:t>
            </a:r>
            <a:r>
              <a:rPr lang="en-US" dirty="0" err="1">
                <a:latin typeface="Arial Nova" panose="020B0504020202020204" pitchFamily="34" charset="0"/>
              </a:rPr>
              <a:t>selecciona</a:t>
            </a:r>
            <a:r>
              <a:rPr lang="en-US" dirty="0">
                <a:latin typeface="Arial Nova" panose="020B0504020202020204" pitchFamily="34" charset="0"/>
              </a:rPr>
              <a:t> la </a:t>
            </a:r>
            <a:r>
              <a:rPr lang="en-US" dirty="0" err="1">
                <a:latin typeface="Arial Nova" panose="020B0504020202020204" pitchFamily="34" charset="0"/>
              </a:rPr>
              <a:t>relación</a:t>
            </a:r>
            <a:r>
              <a:rPr lang="en-US" dirty="0">
                <a:latin typeface="Arial Nova" panose="020B0504020202020204" pitchFamily="34" charset="0"/>
              </a:rPr>
              <a:t> entre </a:t>
            </a:r>
            <a:r>
              <a:rPr lang="en-US" dirty="0" err="1">
                <a:latin typeface="Arial Nova" panose="020B0504020202020204" pitchFamily="34" charset="0"/>
              </a:rPr>
              <a:t>medidas</a:t>
            </a:r>
            <a:r>
              <a:rPr lang="en-US" dirty="0">
                <a:latin typeface="Arial Nova" panose="020B0504020202020204" pitchFamily="34" charset="0"/>
              </a:rPr>
              <a:t> y </a:t>
            </a:r>
            <a:r>
              <a:rPr lang="en-US" dirty="0" err="1">
                <a:latin typeface="Arial Nova" panose="020B0504020202020204" pitchFamily="34" charset="0"/>
              </a:rPr>
              <a:t>dimensiones</a:t>
            </a:r>
            <a:r>
              <a:rPr lang="en-US" dirty="0">
                <a:latin typeface="Arial Nova" panose="020B0504020202020204" pitchFamily="34" charset="0"/>
              </a:rPr>
              <a:t> </a:t>
            </a:r>
            <a:r>
              <a:rPr lang="en-US" dirty="0" err="1">
                <a:latin typeface="Arial Nova" panose="020B0504020202020204" pitchFamily="34" charset="0"/>
              </a:rPr>
              <a:t>en</a:t>
            </a:r>
            <a:r>
              <a:rPr lang="en-US" dirty="0">
                <a:latin typeface="Arial Nova" panose="020B0504020202020204" pitchFamily="34" charset="0"/>
              </a:rPr>
              <a:t> un </a:t>
            </a:r>
            <a:r>
              <a:rPr lang="en-US" dirty="0" err="1">
                <a:latin typeface="Arial Nova" panose="020B0504020202020204" pitchFamily="34" charset="0"/>
              </a:rPr>
              <a:t>segmento</a:t>
            </a:r>
            <a:r>
              <a:rPr lang="en-US" dirty="0">
                <a:latin typeface="Arial Nova" panose="020B0504020202020204" pitchFamily="34" charset="0"/>
              </a:rPr>
              <a:t> de </a:t>
            </a:r>
            <a:r>
              <a:rPr lang="en-US" dirty="0" err="1">
                <a:latin typeface="Arial Nova" panose="020B0504020202020204" pitchFamily="34" charset="0"/>
              </a:rPr>
              <a:t>datos</a:t>
            </a:r>
            <a:r>
              <a:rPr lang="en-US" dirty="0">
                <a:latin typeface="Arial Nova" panose="020B0504020202020204" pitchFamily="34" charset="0"/>
              </a:rPr>
              <a:t>  (</a:t>
            </a:r>
            <a:r>
              <a:rPr lang="en-US" dirty="0" err="1">
                <a:latin typeface="Arial Nova" panose="020B0504020202020204" pitchFamily="34" charset="0"/>
              </a:rPr>
              <a:t>CubeJS</a:t>
            </a:r>
            <a:r>
              <a:rPr lang="en-US" dirty="0">
                <a:latin typeface="Arial Nova" panose="020B0504020202020204" pitchFamily="34" charset="0"/>
              </a:rPr>
              <a:t>, QlikView, </a:t>
            </a:r>
            <a:r>
              <a:rPr lang="en-US" dirty="0" err="1">
                <a:latin typeface="Arial Nova" panose="020B0504020202020204" pitchFamily="34" charset="0"/>
              </a:rPr>
              <a:t>etc</a:t>
            </a:r>
            <a:r>
              <a:rPr lang="en-US" dirty="0">
                <a:latin typeface="Arial Nova" panose="020B0504020202020204" pitchFamily="34" charset="0"/>
              </a:rPr>
              <a:t>)</a:t>
            </a:r>
            <a:endParaRPr lang="es-PE" dirty="0">
              <a:latin typeface="Arial Nova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504EEC-9170-77F2-A5F3-149782322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60" t="-1441" r="56" b="46342"/>
          <a:stretch/>
        </p:blipFill>
        <p:spPr>
          <a:xfrm>
            <a:off x="904091" y="2989349"/>
            <a:ext cx="10383817" cy="32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2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7A6DE6E5-9F71-4DF6-8F31-EA5CF3CA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 sistema</a:t>
            </a:r>
            <a:endParaRPr lang="es-PE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F2DE777-3C58-4961-A9B4-5FF908606242}"/>
              </a:ext>
            </a:extLst>
          </p:cNvPr>
          <p:cNvSpPr/>
          <p:nvPr/>
        </p:nvSpPr>
        <p:spPr>
          <a:xfrm>
            <a:off x="1553105" y="2651797"/>
            <a:ext cx="2055303" cy="205530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Base de Datos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B32D4D4-56AE-4AA5-81CA-65380D30E858}"/>
              </a:ext>
            </a:extLst>
          </p:cNvPr>
          <p:cNvSpPr/>
          <p:nvPr/>
        </p:nvSpPr>
        <p:spPr>
          <a:xfrm>
            <a:off x="4871154" y="3226526"/>
            <a:ext cx="1872842" cy="87301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Sistema</a:t>
            </a:r>
          </a:p>
          <a:p>
            <a:pPr algn="ctr"/>
            <a:r>
              <a:rPr lang="es-MX" sz="1600" b="1" dirty="0">
                <a:latin typeface="Arial Nova" panose="020B0504020202020204" pitchFamily="34" charset="0"/>
              </a:rPr>
              <a:t>Académico</a:t>
            </a:r>
          </a:p>
          <a:p>
            <a:pPr algn="ctr"/>
            <a:r>
              <a:rPr lang="es-MX" sz="1600" b="1" dirty="0">
                <a:latin typeface="Arial Nova" panose="020B0504020202020204" pitchFamily="34" charset="0"/>
              </a:rPr>
              <a:t>Legado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E1DA8EC-5752-44CC-A0D6-6ADE4493668F}"/>
              </a:ext>
            </a:extLst>
          </p:cNvPr>
          <p:cNvSpPr/>
          <p:nvPr/>
        </p:nvSpPr>
        <p:spPr>
          <a:xfrm>
            <a:off x="4871154" y="2018020"/>
            <a:ext cx="1872842" cy="87176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Sistema</a:t>
            </a:r>
          </a:p>
          <a:p>
            <a:pPr algn="ctr"/>
            <a:r>
              <a:rPr lang="es-MX" sz="1600" b="1" dirty="0">
                <a:latin typeface="Arial Nova" panose="020B0504020202020204" pitchFamily="34" charset="0"/>
              </a:rPr>
              <a:t>De Gestión Académica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B71947D-7007-4298-B420-BAF9876D1D20}"/>
              </a:ext>
            </a:extLst>
          </p:cNvPr>
          <p:cNvSpPr/>
          <p:nvPr/>
        </p:nvSpPr>
        <p:spPr>
          <a:xfrm>
            <a:off x="8076017" y="3227782"/>
            <a:ext cx="1872842" cy="8717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Arial Nova" panose="020B0504020202020204" pitchFamily="34" charset="0"/>
              </a:rPr>
              <a:t>Personal Administrativo</a:t>
            </a:r>
            <a:endParaRPr lang="es-PE" sz="1600" b="1" dirty="0">
              <a:solidFill>
                <a:schemeClr val="accent5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A938D32-7F54-4C61-9D14-2A2106A7228E}"/>
              </a:ext>
            </a:extLst>
          </p:cNvPr>
          <p:cNvSpPr/>
          <p:nvPr/>
        </p:nvSpPr>
        <p:spPr>
          <a:xfrm>
            <a:off x="8076017" y="1965615"/>
            <a:ext cx="1872842" cy="8717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Arial Nova" panose="020B0504020202020204" pitchFamily="34" charset="0"/>
              </a:rPr>
              <a:t>Alumnado</a:t>
            </a:r>
            <a:endParaRPr lang="es-PE" sz="1600" b="1" dirty="0">
              <a:solidFill>
                <a:schemeClr val="accent5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5" name="Flecha: arriba y abajo 24">
            <a:extLst>
              <a:ext uri="{FF2B5EF4-FFF2-40B4-BE49-F238E27FC236}">
                <a16:creationId xmlns:a16="http://schemas.microsoft.com/office/drawing/2014/main" id="{90D22DD3-BD7A-430F-8755-A267949C6C92}"/>
              </a:ext>
            </a:extLst>
          </p:cNvPr>
          <p:cNvSpPr/>
          <p:nvPr/>
        </p:nvSpPr>
        <p:spPr>
          <a:xfrm rot="5400000">
            <a:off x="4108107" y="3179674"/>
            <a:ext cx="418053" cy="980114"/>
          </a:xfrm>
          <a:prstGeom prst="upDown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6" name="Flecha: arriba y abajo 25">
            <a:extLst>
              <a:ext uri="{FF2B5EF4-FFF2-40B4-BE49-F238E27FC236}">
                <a16:creationId xmlns:a16="http://schemas.microsoft.com/office/drawing/2014/main" id="{F4E5F4BF-6415-4384-8616-C9565FE6058B}"/>
              </a:ext>
            </a:extLst>
          </p:cNvPr>
          <p:cNvSpPr/>
          <p:nvPr/>
        </p:nvSpPr>
        <p:spPr>
          <a:xfrm rot="4500000">
            <a:off x="3996117" y="2161740"/>
            <a:ext cx="418053" cy="980114"/>
          </a:xfrm>
          <a:prstGeom prst="upDown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7" name="Flecha: arriba y abajo 26">
            <a:extLst>
              <a:ext uri="{FF2B5EF4-FFF2-40B4-BE49-F238E27FC236}">
                <a16:creationId xmlns:a16="http://schemas.microsoft.com/office/drawing/2014/main" id="{1F5029F1-ACF3-488D-B75D-F930D01938B1}"/>
              </a:ext>
            </a:extLst>
          </p:cNvPr>
          <p:cNvSpPr/>
          <p:nvPr/>
        </p:nvSpPr>
        <p:spPr>
          <a:xfrm rot="5400000">
            <a:off x="7200979" y="3172977"/>
            <a:ext cx="418053" cy="980114"/>
          </a:xfrm>
          <a:prstGeom prst="upDown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8" name="Flecha: arriba y abajo 27">
            <a:extLst>
              <a:ext uri="{FF2B5EF4-FFF2-40B4-BE49-F238E27FC236}">
                <a16:creationId xmlns:a16="http://schemas.microsoft.com/office/drawing/2014/main" id="{9866AD08-3C0B-488C-ABEB-73AA6417E646}"/>
              </a:ext>
            </a:extLst>
          </p:cNvPr>
          <p:cNvSpPr/>
          <p:nvPr/>
        </p:nvSpPr>
        <p:spPr>
          <a:xfrm rot="5400000">
            <a:off x="7200980" y="1963843"/>
            <a:ext cx="418053" cy="980114"/>
          </a:xfrm>
          <a:prstGeom prst="upDown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4" name="Rectángulo: esquinas redondeadas 19">
            <a:extLst>
              <a:ext uri="{FF2B5EF4-FFF2-40B4-BE49-F238E27FC236}">
                <a16:creationId xmlns:a16="http://schemas.microsoft.com/office/drawing/2014/main" id="{30686A91-F6C5-0ED8-F0E9-9CEFA593770D}"/>
              </a:ext>
            </a:extLst>
          </p:cNvPr>
          <p:cNvSpPr/>
          <p:nvPr/>
        </p:nvSpPr>
        <p:spPr>
          <a:xfrm>
            <a:off x="4871154" y="4419267"/>
            <a:ext cx="1872842" cy="87301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Sistema</a:t>
            </a:r>
          </a:p>
          <a:p>
            <a:pPr algn="ctr"/>
            <a:r>
              <a:rPr lang="es-MX" sz="1600" b="1" dirty="0">
                <a:latin typeface="Arial Nova" panose="020B0504020202020204" pitchFamily="34" charset="0"/>
              </a:rPr>
              <a:t>Campus</a:t>
            </a:r>
          </a:p>
          <a:p>
            <a:pPr algn="ctr"/>
            <a:r>
              <a:rPr lang="es-MX" sz="1600" b="1" dirty="0">
                <a:latin typeface="Arial Nova" panose="020B0504020202020204" pitchFamily="34" charset="0"/>
              </a:rPr>
              <a:t>Legado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15" name="Rectángulo 21">
            <a:extLst>
              <a:ext uri="{FF2B5EF4-FFF2-40B4-BE49-F238E27FC236}">
                <a16:creationId xmlns:a16="http://schemas.microsoft.com/office/drawing/2014/main" id="{263E3458-6324-70B3-2452-856DD7064F00}"/>
              </a:ext>
            </a:extLst>
          </p:cNvPr>
          <p:cNvSpPr/>
          <p:nvPr/>
        </p:nvSpPr>
        <p:spPr>
          <a:xfrm>
            <a:off x="8076017" y="4459524"/>
            <a:ext cx="1872842" cy="8717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Arial Nova" panose="020B0504020202020204" pitchFamily="34" charset="0"/>
              </a:rPr>
              <a:t>Personal </a:t>
            </a:r>
          </a:p>
          <a:p>
            <a:pPr algn="ctr"/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Arial Nova" panose="020B0504020202020204" pitchFamily="34" charset="0"/>
              </a:rPr>
              <a:t>Docente</a:t>
            </a:r>
            <a:endParaRPr lang="es-PE" sz="1600" b="1" dirty="0">
              <a:solidFill>
                <a:schemeClr val="accent5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16" name="Flecha: arriba y abajo 24">
            <a:extLst>
              <a:ext uri="{FF2B5EF4-FFF2-40B4-BE49-F238E27FC236}">
                <a16:creationId xmlns:a16="http://schemas.microsoft.com/office/drawing/2014/main" id="{902E8DE7-A337-071E-18E6-A6A6C8BD84C9}"/>
              </a:ext>
            </a:extLst>
          </p:cNvPr>
          <p:cNvSpPr/>
          <p:nvPr/>
        </p:nvSpPr>
        <p:spPr>
          <a:xfrm rot="6300000">
            <a:off x="4077882" y="4197608"/>
            <a:ext cx="418053" cy="980114"/>
          </a:xfrm>
          <a:prstGeom prst="upDown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7" name="Flecha: arriba y abajo 26">
            <a:extLst>
              <a:ext uri="{FF2B5EF4-FFF2-40B4-BE49-F238E27FC236}">
                <a16:creationId xmlns:a16="http://schemas.microsoft.com/office/drawing/2014/main" id="{FD343D88-881B-B3F6-F424-C3359A9BE394}"/>
              </a:ext>
            </a:extLst>
          </p:cNvPr>
          <p:cNvSpPr/>
          <p:nvPr/>
        </p:nvSpPr>
        <p:spPr>
          <a:xfrm rot="5400000">
            <a:off x="7200979" y="4365718"/>
            <a:ext cx="418053" cy="980114"/>
          </a:xfrm>
          <a:prstGeom prst="upDown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931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A5907CD9-56B1-4C37-B044-BED2EAC7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DASHBOARD</a:t>
            </a:r>
            <a:endParaRPr lang="es-P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A7DB1-60CD-757B-20A4-36C37FAF78BD}"/>
              </a:ext>
            </a:extLst>
          </p:cNvPr>
          <p:cNvSpPr txBox="1"/>
          <p:nvPr/>
        </p:nvSpPr>
        <p:spPr>
          <a:xfrm>
            <a:off x="448464" y="1438578"/>
            <a:ext cx="1132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Un cuadro de mando es la manera de presentar reportes de forma tal que sea </a:t>
            </a:r>
            <a:r>
              <a:rPr lang="es-PE" dirty="0" err="1">
                <a:latin typeface="Arial Nova" panose="020B0504020202020204" pitchFamily="34" charset="0"/>
              </a:rPr>
              <a:t>facilmnente</a:t>
            </a:r>
            <a:r>
              <a:rPr lang="es-PE" dirty="0">
                <a:latin typeface="Arial Nova" panose="020B0504020202020204" pitchFamily="34" charset="0"/>
              </a:rPr>
              <a:t> visualizable en el espacio de pocas pantallas.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FD4CEE-1F95-2CD9-B292-234C5D641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87" b="16712"/>
          <a:stretch/>
        </p:blipFill>
        <p:spPr>
          <a:xfrm>
            <a:off x="1246381" y="2208207"/>
            <a:ext cx="9499276" cy="44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3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7A6DE6E5-9F71-4DF6-8F31-EA5CF3CA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 sistema</a:t>
            </a:r>
            <a:endParaRPr lang="es-P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C9DDE-B66F-ACF7-83D7-2662470CCE2E}"/>
              </a:ext>
            </a:extLst>
          </p:cNvPr>
          <p:cNvSpPr txBox="1"/>
          <p:nvPr/>
        </p:nvSpPr>
        <p:spPr>
          <a:xfrm>
            <a:off x="448464" y="1438578"/>
            <a:ext cx="11328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El requerimiento consiste en la implementación de un nuevo modelo de base de datos y el API que publica sus operaciones, así como la interfaz del sistema académico que permite la administración de su información por parte del personal administrativo.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Las interfaces destinadas tanto a la operación del alumnado como la del personal docente se encuentran implementadas</a:t>
            </a: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758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7A6DE6E5-9F71-4DF6-8F31-EA5CF3CA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 sistema</a:t>
            </a:r>
            <a:endParaRPr lang="es-PE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F2DE777-3C58-4961-A9B4-5FF908606242}"/>
              </a:ext>
            </a:extLst>
          </p:cNvPr>
          <p:cNvSpPr/>
          <p:nvPr/>
        </p:nvSpPr>
        <p:spPr>
          <a:xfrm>
            <a:off x="1481093" y="3527030"/>
            <a:ext cx="2055303" cy="205530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Base de Datos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B32D4D4-56AE-4AA5-81CA-65380D30E858}"/>
              </a:ext>
            </a:extLst>
          </p:cNvPr>
          <p:cNvSpPr/>
          <p:nvPr/>
        </p:nvSpPr>
        <p:spPr>
          <a:xfrm>
            <a:off x="6096000" y="3188781"/>
            <a:ext cx="1872842" cy="87301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Sistema Académico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E1DA8EC-5752-44CC-A0D6-6ADE4493668F}"/>
              </a:ext>
            </a:extLst>
          </p:cNvPr>
          <p:cNvSpPr/>
          <p:nvPr/>
        </p:nvSpPr>
        <p:spPr>
          <a:xfrm>
            <a:off x="6096000" y="1997296"/>
            <a:ext cx="1872842" cy="87176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Sistema</a:t>
            </a:r>
          </a:p>
          <a:p>
            <a:pPr algn="ctr"/>
            <a:r>
              <a:rPr lang="es-MX" sz="1600" b="1" dirty="0">
                <a:latin typeface="Arial Nova" panose="020B0504020202020204" pitchFamily="34" charset="0"/>
              </a:rPr>
              <a:t>De Gestión Académica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B71947D-7007-4298-B420-BAF9876D1D20}"/>
              </a:ext>
            </a:extLst>
          </p:cNvPr>
          <p:cNvSpPr/>
          <p:nvPr/>
        </p:nvSpPr>
        <p:spPr>
          <a:xfrm>
            <a:off x="9433056" y="3188781"/>
            <a:ext cx="1872842" cy="8717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5"/>
                </a:solidFill>
                <a:latin typeface="Arial Nova" panose="020B0504020202020204" pitchFamily="34" charset="0"/>
              </a:rPr>
              <a:t>Personal Administrativo</a:t>
            </a:r>
            <a:endParaRPr lang="es-PE" sz="1600" b="1" dirty="0">
              <a:solidFill>
                <a:schemeClr val="accent5"/>
              </a:solidFill>
              <a:latin typeface="Arial Nova" panose="020B0504020202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A938D32-7F54-4C61-9D14-2A2106A7228E}"/>
              </a:ext>
            </a:extLst>
          </p:cNvPr>
          <p:cNvSpPr/>
          <p:nvPr/>
        </p:nvSpPr>
        <p:spPr>
          <a:xfrm>
            <a:off x="9433056" y="1926614"/>
            <a:ext cx="1872842" cy="8717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5"/>
                </a:solidFill>
                <a:latin typeface="Arial Nova" panose="020B0504020202020204" pitchFamily="34" charset="0"/>
              </a:rPr>
              <a:t>Alumnado</a:t>
            </a:r>
            <a:endParaRPr lang="es-PE" sz="1600" b="1" dirty="0">
              <a:solidFill>
                <a:schemeClr val="accent5"/>
              </a:solidFill>
              <a:latin typeface="Arial Nova" panose="020B0504020202020204" pitchFamily="34" charset="0"/>
            </a:endParaRPr>
          </a:p>
        </p:txBody>
      </p:sp>
      <p:sp>
        <p:nvSpPr>
          <p:cNvPr id="25" name="Flecha: arriba y abajo 24">
            <a:extLst>
              <a:ext uri="{FF2B5EF4-FFF2-40B4-BE49-F238E27FC236}">
                <a16:creationId xmlns:a16="http://schemas.microsoft.com/office/drawing/2014/main" id="{90D22DD3-BD7A-430F-8755-A267949C6C92}"/>
              </a:ext>
            </a:extLst>
          </p:cNvPr>
          <p:cNvSpPr/>
          <p:nvPr/>
        </p:nvSpPr>
        <p:spPr>
          <a:xfrm rot="5400000">
            <a:off x="3877895" y="4306497"/>
            <a:ext cx="418053" cy="646106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Flecha: arriba y abajo 26">
            <a:extLst>
              <a:ext uri="{FF2B5EF4-FFF2-40B4-BE49-F238E27FC236}">
                <a16:creationId xmlns:a16="http://schemas.microsoft.com/office/drawing/2014/main" id="{1F5029F1-ACF3-488D-B75D-F930D01938B1}"/>
              </a:ext>
            </a:extLst>
          </p:cNvPr>
          <p:cNvSpPr/>
          <p:nvPr/>
        </p:nvSpPr>
        <p:spPr>
          <a:xfrm rot="5400000">
            <a:off x="8558018" y="3133976"/>
            <a:ext cx="418053" cy="980114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Flecha: arriba y abajo 27">
            <a:extLst>
              <a:ext uri="{FF2B5EF4-FFF2-40B4-BE49-F238E27FC236}">
                <a16:creationId xmlns:a16="http://schemas.microsoft.com/office/drawing/2014/main" id="{9866AD08-3C0B-488C-ABEB-73AA6417E646}"/>
              </a:ext>
            </a:extLst>
          </p:cNvPr>
          <p:cNvSpPr/>
          <p:nvPr/>
        </p:nvSpPr>
        <p:spPr>
          <a:xfrm rot="5400000">
            <a:off x="8558019" y="1924842"/>
            <a:ext cx="418053" cy="980114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: esquinas redondeadas 19">
            <a:extLst>
              <a:ext uri="{FF2B5EF4-FFF2-40B4-BE49-F238E27FC236}">
                <a16:creationId xmlns:a16="http://schemas.microsoft.com/office/drawing/2014/main" id="{30686A91-F6C5-0ED8-F0E9-9CEFA593770D}"/>
              </a:ext>
            </a:extLst>
          </p:cNvPr>
          <p:cNvSpPr/>
          <p:nvPr/>
        </p:nvSpPr>
        <p:spPr>
          <a:xfrm>
            <a:off x="6096000" y="4381522"/>
            <a:ext cx="1872842" cy="8730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Sistema</a:t>
            </a:r>
          </a:p>
          <a:p>
            <a:pPr algn="ctr"/>
            <a:r>
              <a:rPr lang="es-MX" sz="1600" b="1" dirty="0">
                <a:latin typeface="Arial Nova" panose="020B0504020202020204" pitchFamily="34" charset="0"/>
              </a:rPr>
              <a:t>Campus</a:t>
            </a:r>
          </a:p>
          <a:p>
            <a:pPr algn="ctr"/>
            <a:r>
              <a:rPr lang="es-MX" sz="1600" b="1" dirty="0">
                <a:latin typeface="Arial Nova" panose="020B0504020202020204" pitchFamily="34" charset="0"/>
              </a:rPr>
              <a:t>Legado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15" name="Rectángulo 21">
            <a:extLst>
              <a:ext uri="{FF2B5EF4-FFF2-40B4-BE49-F238E27FC236}">
                <a16:creationId xmlns:a16="http://schemas.microsoft.com/office/drawing/2014/main" id="{263E3458-6324-70B3-2452-856DD7064F00}"/>
              </a:ext>
            </a:extLst>
          </p:cNvPr>
          <p:cNvSpPr/>
          <p:nvPr/>
        </p:nvSpPr>
        <p:spPr>
          <a:xfrm>
            <a:off x="9433056" y="4420523"/>
            <a:ext cx="1872842" cy="8717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accent5"/>
                </a:solidFill>
                <a:latin typeface="Arial Nova" panose="020B0504020202020204" pitchFamily="34" charset="0"/>
              </a:rPr>
              <a:t>Personal </a:t>
            </a:r>
          </a:p>
          <a:p>
            <a:pPr algn="ctr"/>
            <a:r>
              <a:rPr lang="es-MX" sz="1600" b="1" dirty="0">
                <a:solidFill>
                  <a:schemeClr val="accent5"/>
                </a:solidFill>
                <a:latin typeface="Arial Nova" panose="020B0504020202020204" pitchFamily="34" charset="0"/>
              </a:rPr>
              <a:t>Docente</a:t>
            </a:r>
            <a:endParaRPr lang="es-PE" sz="1600" b="1" dirty="0">
              <a:solidFill>
                <a:schemeClr val="accent5"/>
              </a:solidFill>
              <a:latin typeface="Arial Nova" panose="020B0504020202020204" pitchFamily="34" charset="0"/>
            </a:endParaRPr>
          </a:p>
        </p:txBody>
      </p:sp>
      <p:sp>
        <p:nvSpPr>
          <p:cNvPr id="17" name="Flecha: arriba y abajo 26">
            <a:extLst>
              <a:ext uri="{FF2B5EF4-FFF2-40B4-BE49-F238E27FC236}">
                <a16:creationId xmlns:a16="http://schemas.microsoft.com/office/drawing/2014/main" id="{FD343D88-881B-B3F6-F424-C3359A9BE394}"/>
              </a:ext>
            </a:extLst>
          </p:cNvPr>
          <p:cNvSpPr/>
          <p:nvPr/>
        </p:nvSpPr>
        <p:spPr>
          <a:xfrm rot="5400000">
            <a:off x="8558018" y="4326717"/>
            <a:ext cx="418053" cy="980114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: esquinas redondeadas 20">
            <a:extLst>
              <a:ext uri="{FF2B5EF4-FFF2-40B4-BE49-F238E27FC236}">
                <a16:creationId xmlns:a16="http://schemas.microsoft.com/office/drawing/2014/main" id="{F866CEE3-B9A0-6355-F619-FBED17E1C00E}"/>
              </a:ext>
            </a:extLst>
          </p:cNvPr>
          <p:cNvSpPr/>
          <p:nvPr/>
        </p:nvSpPr>
        <p:spPr>
          <a:xfrm>
            <a:off x="4585929" y="2157158"/>
            <a:ext cx="620909" cy="2962317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A</a:t>
            </a:r>
            <a:br>
              <a:rPr lang="es-MX" sz="1600" b="1" dirty="0">
                <a:latin typeface="Arial Nova" panose="020B0504020202020204" pitchFamily="34" charset="0"/>
              </a:rPr>
            </a:br>
            <a:r>
              <a:rPr lang="es-MX" sz="1600" b="1" dirty="0">
                <a:latin typeface="Arial Nova" panose="020B0504020202020204" pitchFamily="34" charset="0"/>
              </a:rPr>
              <a:t>P</a:t>
            </a:r>
            <a:br>
              <a:rPr lang="es-MX" sz="1600" b="1" dirty="0">
                <a:latin typeface="Arial Nova" panose="020B0504020202020204" pitchFamily="34" charset="0"/>
              </a:rPr>
            </a:br>
            <a:r>
              <a:rPr lang="es-MX" sz="1600" b="1" dirty="0">
                <a:latin typeface="Arial Nova" panose="020B0504020202020204" pitchFamily="34" charset="0"/>
              </a:rPr>
              <a:t>I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30" name="Elipse 13">
            <a:extLst>
              <a:ext uri="{FF2B5EF4-FFF2-40B4-BE49-F238E27FC236}">
                <a16:creationId xmlns:a16="http://schemas.microsoft.com/office/drawing/2014/main" id="{ED5F7022-5506-4A59-DE6D-F97009554E1A}"/>
              </a:ext>
            </a:extLst>
          </p:cNvPr>
          <p:cNvSpPr/>
          <p:nvPr/>
        </p:nvSpPr>
        <p:spPr>
          <a:xfrm>
            <a:off x="2251348" y="2104829"/>
            <a:ext cx="1260000" cy="1260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 Nova" panose="020B0504020202020204" pitchFamily="34" charset="0"/>
              </a:rPr>
              <a:t>Log</a:t>
            </a:r>
          </a:p>
          <a:p>
            <a:pPr algn="ctr"/>
            <a:r>
              <a:rPr lang="es-MX" sz="1600" b="1" dirty="0">
                <a:latin typeface="Arial Nova" panose="020B0504020202020204" pitchFamily="34" charset="0"/>
              </a:rPr>
              <a:t>DB</a:t>
            </a:r>
            <a:endParaRPr lang="es-PE" sz="1600" b="1" dirty="0">
              <a:latin typeface="Arial Nova" panose="020B0504020202020204" pitchFamily="34" charset="0"/>
            </a:endParaRPr>
          </a:p>
        </p:txBody>
      </p:sp>
      <p:sp>
        <p:nvSpPr>
          <p:cNvPr id="31" name="Flecha: arriba y abajo 24">
            <a:extLst>
              <a:ext uri="{FF2B5EF4-FFF2-40B4-BE49-F238E27FC236}">
                <a16:creationId xmlns:a16="http://schemas.microsoft.com/office/drawing/2014/main" id="{08C33D24-33E4-D7F5-35BA-95949D78B52C}"/>
              </a:ext>
            </a:extLst>
          </p:cNvPr>
          <p:cNvSpPr/>
          <p:nvPr/>
        </p:nvSpPr>
        <p:spPr>
          <a:xfrm rot="5400000">
            <a:off x="3877894" y="2411776"/>
            <a:ext cx="418053" cy="646106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Flecha: arriba y abajo 24">
            <a:extLst>
              <a:ext uri="{FF2B5EF4-FFF2-40B4-BE49-F238E27FC236}">
                <a16:creationId xmlns:a16="http://schemas.microsoft.com/office/drawing/2014/main" id="{97FA1A45-B3EA-359C-D542-7408014587EA}"/>
              </a:ext>
            </a:extLst>
          </p:cNvPr>
          <p:cNvSpPr/>
          <p:nvPr/>
        </p:nvSpPr>
        <p:spPr>
          <a:xfrm rot="5400000">
            <a:off x="5437309" y="3300981"/>
            <a:ext cx="418053" cy="646106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Flecha: arriba y abajo 24">
            <a:extLst>
              <a:ext uri="{FF2B5EF4-FFF2-40B4-BE49-F238E27FC236}">
                <a16:creationId xmlns:a16="http://schemas.microsoft.com/office/drawing/2014/main" id="{22B42D0C-F783-6F84-A9DB-EF4384474397}"/>
              </a:ext>
            </a:extLst>
          </p:cNvPr>
          <p:cNvSpPr/>
          <p:nvPr/>
        </p:nvSpPr>
        <p:spPr>
          <a:xfrm rot="5400000">
            <a:off x="5437308" y="4493722"/>
            <a:ext cx="418053" cy="646106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Flecha: arriba y abajo 24">
            <a:extLst>
              <a:ext uri="{FF2B5EF4-FFF2-40B4-BE49-F238E27FC236}">
                <a16:creationId xmlns:a16="http://schemas.microsoft.com/office/drawing/2014/main" id="{794630BD-E16C-9F3A-FFD7-E90BA7D1DE87}"/>
              </a:ext>
            </a:extLst>
          </p:cNvPr>
          <p:cNvSpPr/>
          <p:nvPr/>
        </p:nvSpPr>
        <p:spPr>
          <a:xfrm rot="5400000">
            <a:off x="5437308" y="2136226"/>
            <a:ext cx="418053" cy="646106"/>
          </a:xfrm>
          <a:prstGeom prst="up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881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70E99FD3-8973-6025-9F3C-E69CE0958E85}"/>
              </a:ext>
            </a:extLst>
          </p:cNvPr>
          <p:cNvSpPr/>
          <p:nvPr/>
        </p:nvSpPr>
        <p:spPr>
          <a:xfrm rot="16200000">
            <a:off x="6641009" y="4429124"/>
            <a:ext cx="1217783" cy="441651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>
                <a:latin typeface="Arial Nova" panose="020B0504020202020204" pitchFamily="34" charset="0"/>
              </a:rPr>
              <a:t>NOTAS</a:t>
            </a:r>
            <a:endParaRPr lang="en-US" sz="800" dirty="0">
              <a:latin typeface="Arial Nova" panose="020B0504020202020204" pitchFamily="34" charset="0"/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98D3427E-B707-78B6-6934-64CFCD4D29EA}"/>
              </a:ext>
            </a:extLst>
          </p:cNvPr>
          <p:cNvSpPr/>
          <p:nvPr/>
        </p:nvSpPr>
        <p:spPr>
          <a:xfrm>
            <a:off x="5840847" y="3628403"/>
            <a:ext cx="1217783" cy="441651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>
                <a:latin typeface="Arial Nova" panose="020B0504020202020204" pitchFamily="34" charset="0"/>
              </a:rPr>
              <a:t>NOTAS</a:t>
            </a:r>
            <a:endParaRPr lang="en-US" sz="800" dirty="0">
              <a:latin typeface="Arial Nova" panose="020B0504020202020204" pitchFamily="34" charset="0"/>
            </a:endParaRP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3F168A6F-EBE2-41EE-9591-DEBB7F7B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FLUJO DE ESTADOS DE ALUMNO</a:t>
            </a:r>
            <a:endParaRPr lang="es-PE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DF91B89-B21A-81CF-7603-E3510845ED24}"/>
              </a:ext>
            </a:extLst>
          </p:cNvPr>
          <p:cNvSpPr/>
          <p:nvPr/>
        </p:nvSpPr>
        <p:spPr>
          <a:xfrm>
            <a:off x="1537065" y="3690621"/>
            <a:ext cx="1217783" cy="441651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>
                <a:latin typeface="Arial Nova" panose="020B0504020202020204" pitchFamily="34" charset="0"/>
              </a:rPr>
              <a:t>ADMISIÓN</a:t>
            </a:r>
            <a:endParaRPr lang="en-US" sz="800" dirty="0">
              <a:latin typeface="Arial Nova" panose="020B05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7812E20-6131-61D7-6CD4-30B52B63B8CA}"/>
              </a:ext>
            </a:extLst>
          </p:cNvPr>
          <p:cNvSpPr/>
          <p:nvPr/>
        </p:nvSpPr>
        <p:spPr>
          <a:xfrm>
            <a:off x="1345390" y="3747875"/>
            <a:ext cx="331979" cy="331979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adroTexto 22">
            <a:extLst>
              <a:ext uri="{FF2B5EF4-FFF2-40B4-BE49-F238E27FC236}">
                <a16:creationId xmlns:a16="http://schemas.microsoft.com/office/drawing/2014/main" id="{2784446B-21A6-C906-2BEA-23F6551C4284}"/>
              </a:ext>
            </a:extLst>
          </p:cNvPr>
          <p:cNvSpPr txBox="1"/>
          <p:nvPr/>
        </p:nvSpPr>
        <p:spPr>
          <a:xfrm>
            <a:off x="803368" y="4094415"/>
            <a:ext cx="146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Arial Nova" panose="020B0504020202020204" pitchFamily="34" charset="0"/>
              </a:rPr>
              <a:t>POSTULANTE</a:t>
            </a:r>
            <a:endParaRPr lang="es-PE" sz="800" dirty="0">
              <a:latin typeface="Arial Nova" panose="020B05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ED69AA-A8E8-1E5A-281F-8C9E57F31CFF}"/>
              </a:ext>
            </a:extLst>
          </p:cNvPr>
          <p:cNvGrpSpPr/>
          <p:nvPr/>
        </p:nvGrpSpPr>
        <p:grpSpPr>
          <a:xfrm>
            <a:off x="2230298" y="3690621"/>
            <a:ext cx="1951480" cy="619238"/>
            <a:chOff x="2212826" y="3690621"/>
            <a:chExt cx="1951480" cy="619238"/>
          </a:xfrm>
        </p:grpSpPr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82FB36B0-BF40-3664-FF43-8C0CD6C80BA0}"/>
                </a:ext>
              </a:extLst>
            </p:cNvPr>
            <p:cNvSpPr/>
            <p:nvPr/>
          </p:nvSpPr>
          <p:spPr>
            <a:xfrm>
              <a:off x="2946523" y="3690621"/>
              <a:ext cx="1217783" cy="4416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>
                  <a:latin typeface="Arial Nova" panose="020B0504020202020204" pitchFamily="34" charset="0"/>
                </a:rPr>
                <a:t>MATRÍCULA</a:t>
              </a:r>
              <a:endParaRPr lang="en-US" sz="800" dirty="0">
                <a:latin typeface="Arial Nova" panose="020B0504020202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0741D7-72EA-ACA6-EFB8-241E6C3BA95E}"/>
                </a:ext>
              </a:extLst>
            </p:cNvPr>
            <p:cNvSpPr/>
            <p:nvPr/>
          </p:nvSpPr>
          <p:spPr>
            <a:xfrm>
              <a:off x="2754848" y="3747875"/>
              <a:ext cx="331979" cy="331979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adroTexto 22">
              <a:extLst>
                <a:ext uri="{FF2B5EF4-FFF2-40B4-BE49-F238E27FC236}">
                  <a16:creationId xmlns:a16="http://schemas.microsoft.com/office/drawing/2014/main" id="{30CBB7FD-D6E0-6B03-AC7F-2ADA94611325}"/>
                </a:ext>
              </a:extLst>
            </p:cNvPr>
            <p:cNvSpPr txBox="1"/>
            <p:nvPr/>
          </p:nvSpPr>
          <p:spPr>
            <a:xfrm>
              <a:off x="2212826" y="4094415"/>
              <a:ext cx="1467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800" dirty="0">
                  <a:latin typeface="Arial Nova" panose="020B0504020202020204" pitchFamily="34" charset="0"/>
                </a:rPr>
                <a:t>ALUMNO</a:t>
              </a:r>
              <a:endParaRPr lang="es-PE" sz="800" dirty="0">
                <a:latin typeface="Arial Nova" panose="020B050402020202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FE6C4AB-F48C-57AB-2510-3A9DD47A660D}"/>
              </a:ext>
            </a:extLst>
          </p:cNvPr>
          <p:cNvGrpSpPr/>
          <p:nvPr/>
        </p:nvGrpSpPr>
        <p:grpSpPr>
          <a:xfrm>
            <a:off x="2371140" y="2342470"/>
            <a:ext cx="1952486" cy="1101541"/>
            <a:chOff x="2128484" y="3154628"/>
            <a:chExt cx="1952486" cy="1101541"/>
          </a:xfrm>
        </p:grpSpPr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20C423EB-0751-F06E-A9CC-31517C092901}"/>
                </a:ext>
              </a:extLst>
            </p:cNvPr>
            <p:cNvSpPr/>
            <p:nvPr/>
          </p:nvSpPr>
          <p:spPr>
            <a:xfrm rot="2548055">
              <a:off x="2863187" y="3814518"/>
              <a:ext cx="1217783" cy="4416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>
                  <a:latin typeface="Arial Nova" panose="020B0504020202020204" pitchFamily="34" charset="0"/>
                </a:rPr>
                <a:t>INSTANCIA</a:t>
              </a:r>
              <a:endParaRPr lang="en-US" sz="800" dirty="0">
                <a:latin typeface="Arial Nova" panose="020B0504020202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EBB7B3E-DD0E-3D01-4C9D-89292DCBCAC3}"/>
                </a:ext>
              </a:extLst>
            </p:cNvPr>
            <p:cNvSpPr/>
            <p:nvPr/>
          </p:nvSpPr>
          <p:spPr>
            <a:xfrm>
              <a:off x="2737376" y="3352774"/>
              <a:ext cx="331979" cy="331979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adroTexto 22">
              <a:extLst>
                <a:ext uri="{FF2B5EF4-FFF2-40B4-BE49-F238E27FC236}">
                  <a16:creationId xmlns:a16="http://schemas.microsoft.com/office/drawing/2014/main" id="{9562C495-6E95-B30D-72AA-3B37DBBBA866}"/>
                </a:ext>
              </a:extLst>
            </p:cNvPr>
            <p:cNvSpPr txBox="1"/>
            <p:nvPr/>
          </p:nvSpPr>
          <p:spPr>
            <a:xfrm>
              <a:off x="2128484" y="3154628"/>
              <a:ext cx="1467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800" dirty="0">
                  <a:latin typeface="Arial Nova" panose="020B0504020202020204" pitchFamily="34" charset="0"/>
                </a:rPr>
                <a:t>CURRICULA</a:t>
              </a:r>
              <a:endParaRPr lang="es-PE" sz="800" dirty="0">
                <a:latin typeface="Arial Nova" panose="020B05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B573EEA-43C5-4CB2-0529-B27B76899912}"/>
              </a:ext>
            </a:extLst>
          </p:cNvPr>
          <p:cNvGrpSpPr/>
          <p:nvPr/>
        </p:nvGrpSpPr>
        <p:grpSpPr>
          <a:xfrm>
            <a:off x="3697692" y="3680821"/>
            <a:ext cx="1951480" cy="619238"/>
            <a:chOff x="2212826" y="3690621"/>
            <a:chExt cx="1951480" cy="619238"/>
          </a:xfrm>
        </p:grpSpPr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E6FECF37-D896-A970-6B60-406D4FB68A74}"/>
                </a:ext>
              </a:extLst>
            </p:cNvPr>
            <p:cNvSpPr/>
            <p:nvPr/>
          </p:nvSpPr>
          <p:spPr>
            <a:xfrm>
              <a:off x="2946523" y="3690621"/>
              <a:ext cx="1217783" cy="4416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>
                  <a:latin typeface="Arial Nova" panose="020B0504020202020204" pitchFamily="34" charset="0"/>
                </a:rPr>
                <a:t>INSCRIPCION</a:t>
              </a:r>
              <a:endParaRPr lang="en-US" sz="800" dirty="0">
                <a:latin typeface="Arial Nova" panose="020B05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B6E15E1-3200-D5AD-4CBD-96F3527BD889}"/>
                </a:ext>
              </a:extLst>
            </p:cNvPr>
            <p:cNvSpPr/>
            <p:nvPr/>
          </p:nvSpPr>
          <p:spPr>
            <a:xfrm>
              <a:off x="2754848" y="3747875"/>
              <a:ext cx="331979" cy="331979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uadroTexto 22">
              <a:extLst>
                <a:ext uri="{FF2B5EF4-FFF2-40B4-BE49-F238E27FC236}">
                  <a16:creationId xmlns:a16="http://schemas.microsoft.com/office/drawing/2014/main" id="{25582218-A46D-4ADC-F56D-3E3677F54F5E}"/>
                </a:ext>
              </a:extLst>
            </p:cNvPr>
            <p:cNvSpPr txBox="1"/>
            <p:nvPr/>
          </p:nvSpPr>
          <p:spPr>
            <a:xfrm>
              <a:off x="2212826" y="4094415"/>
              <a:ext cx="1467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800" dirty="0">
                  <a:latin typeface="Arial Nova" panose="020B0504020202020204" pitchFamily="34" charset="0"/>
                </a:rPr>
                <a:t>ALUMNO</a:t>
              </a:r>
              <a:endParaRPr lang="es-PE" sz="800" dirty="0">
                <a:latin typeface="Arial Nova" panose="020B0504020202020204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AC9ECEC-41E1-4887-0FA9-E59AC76E6BBF}"/>
              </a:ext>
            </a:extLst>
          </p:cNvPr>
          <p:cNvGrpSpPr/>
          <p:nvPr/>
        </p:nvGrpSpPr>
        <p:grpSpPr>
          <a:xfrm>
            <a:off x="5157140" y="3491685"/>
            <a:ext cx="1467394" cy="1667895"/>
            <a:chOff x="2257652" y="3537191"/>
            <a:chExt cx="1467394" cy="1667895"/>
          </a:xfrm>
        </p:grpSpPr>
        <p:sp>
          <p:nvSpPr>
            <p:cNvPr id="94" name="Arrow: Right 93">
              <a:extLst>
                <a:ext uri="{FF2B5EF4-FFF2-40B4-BE49-F238E27FC236}">
                  <a16:creationId xmlns:a16="http://schemas.microsoft.com/office/drawing/2014/main" id="{DAF1A7BF-F54C-1DE5-57E5-4EBF8373231B}"/>
                </a:ext>
              </a:extLst>
            </p:cNvPr>
            <p:cNvSpPr/>
            <p:nvPr/>
          </p:nvSpPr>
          <p:spPr>
            <a:xfrm rot="5400000">
              <a:off x="2305824" y="4375369"/>
              <a:ext cx="1217783" cy="4416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>
                  <a:latin typeface="Arial Nova" panose="020B0504020202020204" pitchFamily="34" charset="0"/>
                </a:rPr>
                <a:t>NOTAS</a:t>
              </a:r>
              <a:endParaRPr lang="en-US" sz="800" dirty="0">
                <a:latin typeface="Arial Nova" panose="020B0504020202020204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107DB28-8A16-C4B2-F715-7C1C33E0E4D0}"/>
                </a:ext>
              </a:extLst>
            </p:cNvPr>
            <p:cNvSpPr/>
            <p:nvPr/>
          </p:nvSpPr>
          <p:spPr>
            <a:xfrm>
              <a:off x="2754848" y="3747875"/>
              <a:ext cx="331979" cy="331979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uadroTexto 22">
              <a:extLst>
                <a:ext uri="{FF2B5EF4-FFF2-40B4-BE49-F238E27FC236}">
                  <a16:creationId xmlns:a16="http://schemas.microsoft.com/office/drawing/2014/main" id="{72842120-2A32-0335-0BE1-996E61E5ECF0}"/>
                </a:ext>
              </a:extLst>
            </p:cNvPr>
            <p:cNvSpPr txBox="1"/>
            <p:nvPr/>
          </p:nvSpPr>
          <p:spPr>
            <a:xfrm>
              <a:off x="2257652" y="3537191"/>
              <a:ext cx="1467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800" dirty="0">
                  <a:latin typeface="Arial Nova" panose="020B0504020202020204" pitchFamily="34" charset="0"/>
                </a:rPr>
                <a:t> ACTIVO</a:t>
              </a:r>
              <a:endParaRPr lang="es-PE" sz="800" dirty="0">
                <a:latin typeface="Arial Nova" panose="020B05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E936D4-88F5-F319-A697-28BD56F1729C}"/>
              </a:ext>
            </a:extLst>
          </p:cNvPr>
          <p:cNvGrpSpPr/>
          <p:nvPr/>
        </p:nvGrpSpPr>
        <p:grpSpPr>
          <a:xfrm>
            <a:off x="5086628" y="1991451"/>
            <a:ext cx="1467394" cy="1487473"/>
            <a:chOff x="9303551" y="3330119"/>
            <a:chExt cx="1467394" cy="1487473"/>
          </a:xfrm>
        </p:grpSpPr>
        <p:sp>
          <p:nvSpPr>
            <p:cNvPr id="102" name="Arrow: Right 101">
              <a:extLst>
                <a:ext uri="{FF2B5EF4-FFF2-40B4-BE49-F238E27FC236}">
                  <a16:creationId xmlns:a16="http://schemas.microsoft.com/office/drawing/2014/main" id="{BFAA1F81-584D-DE8A-77E7-1D09B1C48CA3}"/>
                </a:ext>
              </a:extLst>
            </p:cNvPr>
            <p:cNvSpPr/>
            <p:nvPr/>
          </p:nvSpPr>
          <p:spPr>
            <a:xfrm rot="5400000">
              <a:off x="9664053" y="4223572"/>
              <a:ext cx="746389" cy="4416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>
                  <a:latin typeface="Arial Nova" panose="020B0504020202020204" pitchFamily="34" charset="0"/>
                </a:rPr>
                <a:t>PAGO</a:t>
              </a:r>
              <a:endParaRPr lang="en-US" sz="800" dirty="0">
                <a:latin typeface="Arial Nova" panose="020B0504020202020204" pitchFamily="34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2AB6C9D-F98F-3F58-C6CF-D0F040A734B2}"/>
                </a:ext>
              </a:extLst>
            </p:cNvPr>
            <p:cNvGrpSpPr/>
            <p:nvPr/>
          </p:nvGrpSpPr>
          <p:grpSpPr>
            <a:xfrm rot="16200000">
              <a:off x="9380301" y="3253369"/>
              <a:ext cx="1313893" cy="1467394"/>
              <a:chOff x="1903676" y="3180167"/>
              <a:chExt cx="1313893" cy="1467394"/>
            </a:xfrm>
          </p:grpSpPr>
          <p:sp>
            <p:nvSpPr>
              <p:cNvPr id="99" name="Arrow: Right 98">
                <a:extLst>
                  <a:ext uri="{FF2B5EF4-FFF2-40B4-BE49-F238E27FC236}">
                    <a16:creationId xmlns:a16="http://schemas.microsoft.com/office/drawing/2014/main" id="{9FB2AA16-1904-88C1-478B-EDA4A6CDC586}"/>
                  </a:ext>
                </a:extLst>
              </p:cNvPr>
              <p:cNvSpPr/>
              <p:nvPr/>
            </p:nvSpPr>
            <p:spPr>
              <a:xfrm>
                <a:off x="1903676" y="3693038"/>
                <a:ext cx="746389" cy="441651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800" dirty="0">
                    <a:latin typeface="Arial Nova" panose="020B0504020202020204" pitchFamily="34" charset="0"/>
                  </a:rPr>
                  <a:t>PAGO</a:t>
                </a:r>
                <a:endParaRPr lang="en-US" sz="800" dirty="0">
                  <a:latin typeface="Arial Nova" panose="020B0504020202020204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32282C-3F49-5B06-B470-7AF375A38023}"/>
                  </a:ext>
                </a:extLst>
              </p:cNvPr>
              <p:cNvSpPr/>
              <p:nvPr/>
            </p:nvSpPr>
            <p:spPr>
              <a:xfrm>
                <a:off x="2691079" y="3747874"/>
                <a:ext cx="331979" cy="331979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CuadroTexto 22">
                <a:extLst>
                  <a:ext uri="{FF2B5EF4-FFF2-40B4-BE49-F238E27FC236}">
                    <a16:creationId xmlns:a16="http://schemas.microsoft.com/office/drawing/2014/main" id="{0909A7C6-7936-FA11-79D5-D378468F4975}"/>
                  </a:ext>
                </a:extLst>
              </p:cNvPr>
              <p:cNvSpPr txBox="1"/>
              <p:nvPr/>
            </p:nvSpPr>
            <p:spPr>
              <a:xfrm rot="5400000">
                <a:off x="2376150" y="3806142"/>
                <a:ext cx="14673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dirty="0">
                    <a:latin typeface="Arial Nova" panose="020B0504020202020204" pitchFamily="34" charset="0"/>
                  </a:rPr>
                  <a:t>DEUDA</a:t>
                </a:r>
                <a:endParaRPr lang="es-PE" sz="800" dirty="0">
                  <a:latin typeface="Arial Nova" panose="020B0504020202020204" pitchFamily="34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817F0BB-D938-B224-91F0-94A92552729B}"/>
              </a:ext>
            </a:extLst>
          </p:cNvPr>
          <p:cNvGrpSpPr/>
          <p:nvPr/>
        </p:nvGrpSpPr>
        <p:grpSpPr>
          <a:xfrm>
            <a:off x="6523194" y="3439521"/>
            <a:ext cx="1968241" cy="611868"/>
            <a:chOff x="2196065" y="3520404"/>
            <a:chExt cx="1968241" cy="611868"/>
          </a:xfrm>
        </p:grpSpPr>
        <p:sp>
          <p:nvSpPr>
            <p:cNvPr id="104" name="Arrow: Right 103">
              <a:extLst>
                <a:ext uri="{FF2B5EF4-FFF2-40B4-BE49-F238E27FC236}">
                  <a16:creationId xmlns:a16="http://schemas.microsoft.com/office/drawing/2014/main" id="{FA679FE5-1F6B-7993-D555-546856B93966}"/>
                </a:ext>
              </a:extLst>
            </p:cNvPr>
            <p:cNvSpPr/>
            <p:nvPr/>
          </p:nvSpPr>
          <p:spPr>
            <a:xfrm>
              <a:off x="2946523" y="3690621"/>
              <a:ext cx="1217783" cy="4416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>
                  <a:latin typeface="Arial Nova" panose="020B0504020202020204" pitchFamily="34" charset="0"/>
                </a:rPr>
                <a:t>EGRESO</a:t>
              </a:r>
              <a:endParaRPr lang="en-US" sz="800" dirty="0">
                <a:latin typeface="Arial Nova" panose="020B050402020202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4FB2BE4-6390-BC1D-6C0A-37E477D78284}"/>
                </a:ext>
              </a:extLst>
            </p:cNvPr>
            <p:cNvSpPr/>
            <p:nvPr/>
          </p:nvSpPr>
          <p:spPr>
            <a:xfrm>
              <a:off x="2754848" y="3747875"/>
              <a:ext cx="331979" cy="331979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adroTexto 22">
              <a:extLst>
                <a:ext uri="{FF2B5EF4-FFF2-40B4-BE49-F238E27FC236}">
                  <a16:creationId xmlns:a16="http://schemas.microsoft.com/office/drawing/2014/main" id="{F7210592-F52B-A9AE-C57E-DC14DC36F8E2}"/>
                </a:ext>
              </a:extLst>
            </p:cNvPr>
            <p:cNvSpPr txBox="1"/>
            <p:nvPr/>
          </p:nvSpPr>
          <p:spPr>
            <a:xfrm>
              <a:off x="2196065" y="3520404"/>
              <a:ext cx="1467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800" dirty="0">
                  <a:latin typeface="Arial Nova" panose="020B0504020202020204" pitchFamily="34" charset="0"/>
                </a:rPr>
                <a:t> APROBADO</a:t>
              </a:r>
              <a:endParaRPr lang="es-PE" sz="800" dirty="0">
                <a:latin typeface="Arial Nova" panose="020B0504020202020204" pitchFamily="34" charset="0"/>
              </a:endParaRPr>
            </a:p>
          </p:txBody>
        </p:sp>
      </p:grpSp>
      <p:sp>
        <p:nvSpPr>
          <p:cNvPr id="109" name="CuadroTexto 22">
            <a:extLst>
              <a:ext uri="{FF2B5EF4-FFF2-40B4-BE49-F238E27FC236}">
                <a16:creationId xmlns:a16="http://schemas.microsoft.com/office/drawing/2014/main" id="{71A6B9AE-7741-23FF-7DE9-76CF210AF59E}"/>
              </a:ext>
            </a:extLst>
          </p:cNvPr>
          <p:cNvSpPr txBox="1"/>
          <p:nvPr/>
        </p:nvSpPr>
        <p:spPr>
          <a:xfrm>
            <a:off x="5107150" y="5507946"/>
            <a:ext cx="146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Arial Nova" panose="020B0504020202020204" pitchFamily="34" charset="0"/>
              </a:rPr>
              <a:t>DESAPROBADO</a:t>
            </a:r>
            <a:endParaRPr lang="es-PE" sz="800" dirty="0">
              <a:latin typeface="Arial Nova" panose="020B0504020202020204" pitchFamily="34" charset="0"/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1D8A0AE4-B43C-5732-35BA-5676BEAC18EC}"/>
              </a:ext>
            </a:extLst>
          </p:cNvPr>
          <p:cNvSpPr/>
          <p:nvPr/>
        </p:nvSpPr>
        <p:spPr>
          <a:xfrm rot="13500000" flipV="1">
            <a:off x="4484956" y="4555247"/>
            <a:ext cx="1408755" cy="437545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>
                <a:latin typeface="Arial Nova" panose="020B0504020202020204" pitchFamily="34" charset="0"/>
              </a:rPr>
              <a:t>INSCRIPCIÓN</a:t>
            </a:r>
            <a:endParaRPr lang="en-US" sz="800" dirty="0">
              <a:latin typeface="Arial Nova" panose="020B0504020202020204" pitchFamily="34" charset="0"/>
            </a:endParaRP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DBF1F2A0-9006-30E1-A4DC-C09E76931734}"/>
              </a:ext>
            </a:extLst>
          </p:cNvPr>
          <p:cNvSpPr/>
          <p:nvPr/>
        </p:nvSpPr>
        <p:spPr>
          <a:xfrm>
            <a:off x="5870166" y="5134078"/>
            <a:ext cx="1211811" cy="44743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>
                <a:latin typeface="Arial Nova" panose="020B0504020202020204" pitchFamily="34" charset="0"/>
              </a:rPr>
              <a:t>SUSPENDIDO</a:t>
            </a:r>
            <a:endParaRPr lang="en-US" sz="800" dirty="0">
              <a:latin typeface="Arial Nova" panose="020B0504020202020204" pitchFamily="34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38AFDF1-B25B-37F5-0A78-8E5F764FD25E}"/>
              </a:ext>
            </a:extLst>
          </p:cNvPr>
          <p:cNvSpPr/>
          <p:nvPr/>
        </p:nvSpPr>
        <p:spPr>
          <a:xfrm rot="16200000">
            <a:off x="5654335" y="5199138"/>
            <a:ext cx="331979" cy="33197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B510F195-8FD1-5314-A434-395441AC7588}"/>
              </a:ext>
            </a:extLst>
          </p:cNvPr>
          <p:cNvSpPr/>
          <p:nvPr/>
        </p:nvSpPr>
        <p:spPr>
          <a:xfrm>
            <a:off x="7306218" y="5111097"/>
            <a:ext cx="1408755" cy="44743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dirty="0">
                <a:latin typeface="Arial Nova" panose="020B0504020202020204" pitchFamily="34" charset="0"/>
              </a:rPr>
              <a:t>NOTAS</a:t>
            </a:r>
            <a:endParaRPr lang="en-US" sz="800" dirty="0">
              <a:latin typeface="Arial Nova" panose="020B0504020202020204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6BB48BA-07D8-63FD-385F-2BF2760E0F61}"/>
              </a:ext>
            </a:extLst>
          </p:cNvPr>
          <p:cNvSpPr/>
          <p:nvPr/>
        </p:nvSpPr>
        <p:spPr>
          <a:xfrm rot="16200000">
            <a:off x="7090387" y="5176157"/>
            <a:ext cx="331979" cy="33197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CuadroTexto 22">
            <a:extLst>
              <a:ext uri="{FF2B5EF4-FFF2-40B4-BE49-F238E27FC236}">
                <a16:creationId xmlns:a16="http://schemas.microsoft.com/office/drawing/2014/main" id="{90DBDE34-A8B6-B4F1-FA68-485C51D732BD}"/>
              </a:ext>
            </a:extLst>
          </p:cNvPr>
          <p:cNvSpPr txBox="1"/>
          <p:nvPr/>
        </p:nvSpPr>
        <p:spPr>
          <a:xfrm>
            <a:off x="6586302" y="5531974"/>
            <a:ext cx="146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Arial Nova" panose="020B0504020202020204" pitchFamily="34" charset="0"/>
              </a:rPr>
              <a:t>SUSPENDIDO</a:t>
            </a:r>
            <a:endParaRPr lang="es-PE" sz="800" dirty="0">
              <a:latin typeface="Arial Nova" panose="020B0504020202020204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E594B34-2E2C-0B9F-2D19-984504E592A4}"/>
              </a:ext>
            </a:extLst>
          </p:cNvPr>
          <p:cNvSpPr/>
          <p:nvPr/>
        </p:nvSpPr>
        <p:spPr>
          <a:xfrm rot="16200000">
            <a:off x="8753416" y="5153334"/>
            <a:ext cx="331979" cy="33197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CuadroTexto 22">
            <a:extLst>
              <a:ext uri="{FF2B5EF4-FFF2-40B4-BE49-F238E27FC236}">
                <a16:creationId xmlns:a16="http://schemas.microsoft.com/office/drawing/2014/main" id="{AE7E6B5E-2D3E-535D-AD7E-CE053FA9F7CE}"/>
              </a:ext>
            </a:extLst>
          </p:cNvPr>
          <p:cNvSpPr txBox="1"/>
          <p:nvPr/>
        </p:nvSpPr>
        <p:spPr>
          <a:xfrm>
            <a:off x="8401881" y="5493992"/>
            <a:ext cx="146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Arial Nova" panose="020B0504020202020204" pitchFamily="34" charset="0"/>
              </a:rPr>
              <a:t>RETIRADO</a:t>
            </a:r>
            <a:endParaRPr lang="es-PE" sz="800" dirty="0">
              <a:latin typeface="Arial Nova" panose="020B0504020202020204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7A26B8-7593-AF99-49AA-807361FD9F40}"/>
              </a:ext>
            </a:extLst>
          </p:cNvPr>
          <p:cNvGrpSpPr/>
          <p:nvPr/>
        </p:nvGrpSpPr>
        <p:grpSpPr>
          <a:xfrm>
            <a:off x="7954812" y="3599407"/>
            <a:ext cx="1951480" cy="619238"/>
            <a:chOff x="2212826" y="3690621"/>
            <a:chExt cx="1951480" cy="619238"/>
          </a:xfrm>
        </p:grpSpPr>
        <p:sp>
          <p:nvSpPr>
            <p:cNvPr id="119" name="Arrow: Right 118">
              <a:extLst>
                <a:ext uri="{FF2B5EF4-FFF2-40B4-BE49-F238E27FC236}">
                  <a16:creationId xmlns:a16="http://schemas.microsoft.com/office/drawing/2014/main" id="{0C6EC020-D36D-1DFA-343B-7AA9B6852834}"/>
                </a:ext>
              </a:extLst>
            </p:cNvPr>
            <p:cNvSpPr/>
            <p:nvPr/>
          </p:nvSpPr>
          <p:spPr>
            <a:xfrm>
              <a:off x="2946523" y="3690621"/>
              <a:ext cx="1217783" cy="4416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>
                  <a:latin typeface="Arial Nova" panose="020B0504020202020204" pitchFamily="34" charset="0"/>
                </a:rPr>
                <a:t>TITULO</a:t>
              </a:r>
              <a:endParaRPr lang="en-US" sz="800" dirty="0">
                <a:latin typeface="Arial Nova" panose="020B0504020202020204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037F6A5-0108-5475-3058-C35AC6899175}"/>
                </a:ext>
              </a:extLst>
            </p:cNvPr>
            <p:cNvSpPr/>
            <p:nvPr/>
          </p:nvSpPr>
          <p:spPr>
            <a:xfrm>
              <a:off x="2754848" y="3747875"/>
              <a:ext cx="331979" cy="331979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adroTexto 22">
              <a:extLst>
                <a:ext uri="{FF2B5EF4-FFF2-40B4-BE49-F238E27FC236}">
                  <a16:creationId xmlns:a16="http://schemas.microsoft.com/office/drawing/2014/main" id="{09B7D90F-1DBF-70FC-0AEC-32474C5321E9}"/>
                </a:ext>
              </a:extLst>
            </p:cNvPr>
            <p:cNvSpPr txBox="1"/>
            <p:nvPr/>
          </p:nvSpPr>
          <p:spPr>
            <a:xfrm>
              <a:off x="2212826" y="4094415"/>
              <a:ext cx="1467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800" dirty="0">
                  <a:latin typeface="Arial Nova" panose="020B0504020202020204" pitchFamily="34" charset="0"/>
                </a:rPr>
                <a:t>EGRESADO</a:t>
              </a:r>
              <a:endParaRPr lang="es-PE" sz="800" dirty="0">
                <a:latin typeface="Arial Nova" panose="020B0504020202020204" pitchFamily="34" charset="0"/>
              </a:endParaRPr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D583DBD0-A0A6-8354-02FE-AC68353C3A8C}"/>
              </a:ext>
            </a:extLst>
          </p:cNvPr>
          <p:cNvSpPr/>
          <p:nvPr/>
        </p:nvSpPr>
        <p:spPr>
          <a:xfrm>
            <a:off x="9943439" y="3648580"/>
            <a:ext cx="331979" cy="331979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adroTexto 22">
            <a:extLst>
              <a:ext uri="{FF2B5EF4-FFF2-40B4-BE49-F238E27FC236}">
                <a16:creationId xmlns:a16="http://schemas.microsoft.com/office/drawing/2014/main" id="{01B5A3A7-46FE-0AC0-6701-4DE03A56F724}"/>
              </a:ext>
            </a:extLst>
          </p:cNvPr>
          <p:cNvSpPr txBox="1"/>
          <p:nvPr/>
        </p:nvSpPr>
        <p:spPr>
          <a:xfrm>
            <a:off x="9401417" y="3995120"/>
            <a:ext cx="1467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Arial Nova" panose="020B0504020202020204" pitchFamily="34" charset="0"/>
              </a:rPr>
              <a:t>TITULADO</a:t>
            </a:r>
            <a:endParaRPr lang="es-PE" sz="8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53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7A6DE6E5-9F71-4DF6-8F31-EA5CF3CA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FLUJO DE ESTADOS DE ALUMNO</a:t>
            </a:r>
            <a:endParaRPr lang="es-P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C9DDE-B66F-ACF7-83D7-2662470CCE2E}"/>
              </a:ext>
            </a:extLst>
          </p:cNvPr>
          <p:cNvSpPr txBox="1"/>
          <p:nvPr/>
        </p:nvSpPr>
        <p:spPr>
          <a:xfrm>
            <a:off x="448464" y="1438578"/>
            <a:ext cx="113280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El proceso que sigue un alumno, desde que postula hasta que obtiene un grado, es esencialmente lineal.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Los estados y flujos del alumno son dependientes de entradas que proceden de información proporcionada por los docentes como por el propio alumno al requerir iniciar procedimientos.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2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1AA3F7E4-68A5-4EF1-8590-01B7E070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BIBLIOTECA</a:t>
            </a:r>
            <a:endParaRPr lang="es-PE" dirty="0"/>
          </a:p>
        </p:txBody>
      </p:sp>
      <p:graphicFrame>
        <p:nvGraphicFramePr>
          <p:cNvPr id="15" name="Tabla 29">
            <a:extLst>
              <a:ext uri="{FF2B5EF4-FFF2-40B4-BE49-F238E27FC236}">
                <a16:creationId xmlns:a16="http://schemas.microsoft.com/office/drawing/2014/main" id="{A4D67381-3F77-DD64-8C2F-B3154EDA7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18279"/>
              </p:ext>
            </p:extLst>
          </p:nvPr>
        </p:nvGraphicFramePr>
        <p:xfrm>
          <a:off x="61223" y="1533328"/>
          <a:ext cx="11409219" cy="120340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022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2342587">
                  <a:extLst>
                    <a:ext uri="{9D8B030D-6E8A-4147-A177-3AD203B41FA5}">
                      <a16:colId xmlns:a16="http://schemas.microsoft.com/office/drawing/2014/main" val="1854870606"/>
                    </a:ext>
                  </a:extLst>
                </a:gridCol>
                <a:gridCol w="1147368">
                  <a:extLst>
                    <a:ext uri="{9D8B030D-6E8A-4147-A177-3AD203B41FA5}">
                      <a16:colId xmlns:a16="http://schemas.microsoft.com/office/drawing/2014/main" val="3322224855"/>
                    </a:ext>
                  </a:extLst>
                </a:gridCol>
                <a:gridCol w="1275501">
                  <a:extLst>
                    <a:ext uri="{9D8B030D-6E8A-4147-A177-3AD203B41FA5}">
                      <a16:colId xmlns:a16="http://schemas.microsoft.com/office/drawing/2014/main" val="991192111"/>
                    </a:ext>
                  </a:extLst>
                </a:gridCol>
                <a:gridCol w="949345">
                  <a:extLst>
                    <a:ext uri="{9D8B030D-6E8A-4147-A177-3AD203B41FA5}">
                      <a16:colId xmlns:a16="http://schemas.microsoft.com/office/drawing/2014/main" val="2881358890"/>
                    </a:ext>
                  </a:extLst>
                </a:gridCol>
                <a:gridCol w="1147322">
                  <a:extLst>
                    <a:ext uri="{9D8B030D-6E8A-4147-A177-3AD203B41FA5}">
                      <a16:colId xmlns:a16="http://schemas.microsoft.com/office/drawing/2014/main" val="1065604447"/>
                    </a:ext>
                  </a:extLst>
                </a:gridCol>
                <a:gridCol w="1267692">
                  <a:extLst>
                    <a:ext uri="{9D8B030D-6E8A-4147-A177-3AD203B41FA5}">
                      <a16:colId xmlns:a16="http://schemas.microsoft.com/office/drawing/2014/main" val="2011702776"/>
                    </a:ext>
                  </a:extLst>
                </a:gridCol>
                <a:gridCol w="1106064">
                  <a:extLst>
                    <a:ext uri="{9D8B030D-6E8A-4147-A177-3AD203B41FA5}">
                      <a16:colId xmlns:a16="http://schemas.microsoft.com/office/drawing/2014/main" val="578906014"/>
                    </a:ext>
                  </a:extLst>
                </a:gridCol>
                <a:gridCol w="1429318">
                  <a:extLst>
                    <a:ext uri="{9D8B030D-6E8A-4147-A177-3AD203B41FA5}">
                      <a16:colId xmlns:a16="http://schemas.microsoft.com/office/drawing/2014/main" val="3413617755"/>
                    </a:ext>
                  </a:extLst>
                </a:gridCol>
              </a:tblGrid>
              <a:tr h="295359">
                <a:tc gridSpan="9"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MATERIAL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NOMBRE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AUTOR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EDICION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ISBN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ESTADO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FECHA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HORA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BREVE HISTORIA DE ESTADOS UNIDOS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PHILIP JENKINS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CUARTA EDICION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latin typeface="Arial Nova" panose="020B0504020202020204" pitchFamily="34" charset="0"/>
                        </a:rPr>
                        <a:t>9788420663357</a:t>
                      </a:r>
                      <a:endParaRPr lang="es-PE" sz="8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DISPONIBLE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104532.212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186737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ESTUDIOS CONTABLES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SERGIO AMENABAR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SETIMA EDICION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1956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2929187298282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EN PRESTAMO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172829.433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507011"/>
                  </a:ext>
                </a:extLst>
              </a:tr>
            </a:tbl>
          </a:graphicData>
        </a:graphic>
      </p:graphicFrame>
      <p:graphicFrame>
        <p:nvGraphicFramePr>
          <p:cNvPr id="16" name="Tabla 29">
            <a:extLst>
              <a:ext uri="{FF2B5EF4-FFF2-40B4-BE49-F238E27FC236}">
                <a16:creationId xmlns:a16="http://schemas.microsoft.com/office/drawing/2014/main" id="{60ACBCBF-C5F5-9C26-1EA1-67BA17CF6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010684"/>
              </p:ext>
            </p:extLst>
          </p:nvPr>
        </p:nvGraphicFramePr>
        <p:xfrm>
          <a:off x="230124" y="3147921"/>
          <a:ext cx="4987980" cy="120340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8230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1726128">
                  <a:extLst>
                    <a:ext uri="{9D8B030D-6E8A-4147-A177-3AD203B41FA5}">
                      <a16:colId xmlns:a16="http://schemas.microsoft.com/office/drawing/2014/main" val="1854870606"/>
                    </a:ext>
                  </a:extLst>
                </a:gridCol>
                <a:gridCol w="845434">
                  <a:extLst>
                    <a:ext uri="{9D8B030D-6E8A-4147-A177-3AD203B41FA5}">
                      <a16:colId xmlns:a16="http://schemas.microsoft.com/office/drawing/2014/main" val="3322224855"/>
                    </a:ext>
                  </a:extLst>
                </a:gridCol>
                <a:gridCol w="815000">
                  <a:extLst>
                    <a:ext uri="{9D8B030D-6E8A-4147-A177-3AD203B41FA5}">
                      <a16:colId xmlns:a16="http://schemas.microsoft.com/office/drawing/2014/main" val="578906014"/>
                    </a:ext>
                  </a:extLst>
                </a:gridCol>
                <a:gridCol w="1053188">
                  <a:extLst>
                    <a:ext uri="{9D8B030D-6E8A-4147-A177-3AD203B41FA5}">
                      <a16:colId xmlns:a16="http://schemas.microsoft.com/office/drawing/2014/main" val="3413617755"/>
                    </a:ext>
                  </a:extLst>
                </a:gridCol>
              </a:tblGrid>
              <a:tr h="295359">
                <a:tc gridSpan="5"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SEDE PROGRAMA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NOMBRE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AUTOR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FECHA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HORA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ADMINISTRACION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AREQUIPA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104532.212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186737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ADMINISTRACION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LIMA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172829.433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507011"/>
                  </a:ext>
                </a:extLst>
              </a:tr>
            </a:tbl>
          </a:graphicData>
        </a:graphic>
      </p:graphicFrame>
      <p:graphicFrame>
        <p:nvGraphicFramePr>
          <p:cNvPr id="17" name="Tabla 29">
            <a:extLst>
              <a:ext uri="{FF2B5EF4-FFF2-40B4-BE49-F238E27FC236}">
                <a16:creationId xmlns:a16="http://schemas.microsoft.com/office/drawing/2014/main" id="{0D7F8101-4102-783C-0F34-D2805DE90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12146"/>
              </p:ext>
            </p:extLst>
          </p:nvPr>
        </p:nvGraphicFramePr>
        <p:xfrm>
          <a:off x="9196084" y="2935222"/>
          <a:ext cx="2274358" cy="211145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3838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1310520">
                  <a:extLst>
                    <a:ext uri="{9D8B030D-6E8A-4147-A177-3AD203B41FA5}">
                      <a16:colId xmlns:a16="http://schemas.microsoft.com/office/drawing/2014/main" val="1854870606"/>
                    </a:ext>
                  </a:extLst>
                </a:gridCol>
              </a:tblGrid>
              <a:tr h="295359">
                <a:tc gridSpan="2"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MATERIAL TAG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MATERIAL_ID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TAG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ADMINISTRACION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186737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HISTORIA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507011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AMERICA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697684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961978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COMPARATIVA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366257"/>
                  </a:ext>
                </a:extLst>
              </a:tr>
            </a:tbl>
          </a:graphicData>
        </a:graphic>
      </p:graphicFrame>
      <p:graphicFrame>
        <p:nvGraphicFramePr>
          <p:cNvPr id="27" name="Tabla 29">
            <a:extLst>
              <a:ext uri="{FF2B5EF4-FFF2-40B4-BE49-F238E27FC236}">
                <a16:creationId xmlns:a16="http://schemas.microsoft.com/office/drawing/2014/main" id="{883A58BA-E6FA-C9BA-DDBF-401CDCFFB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3755"/>
              </p:ext>
            </p:extLst>
          </p:nvPr>
        </p:nvGraphicFramePr>
        <p:xfrm>
          <a:off x="230124" y="4844753"/>
          <a:ext cx="4818490" cy="112140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13202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1044722">
                  <a:extLst>
                    <a:ext uri="{9D8B030D-6E8A-4147-A177-3AD203B41FA5}">
                      <a16:colId xmlns:a16="http://schemas.microsoft.com/office/drawing/2014/main" val="1854870606"/>
                    </a:ext>
                  </a:extLst>
                </a:gridCol>
                <a:gridCol w="893468">
                  <a:extLst>
                    <a:ext uri="{9D8B030D-6E8A-4147-A177-3AD203B41FA5}">
                      <a16:colId xmlns:a16="http://schemas.microsoft.com/office/drawing/2014/main" val="3322224855"/>
                    </a:ext>
                  </a:extLst>
                </a:gridCol>
                <a:gridCol w="1255664">
                  <a:extLst>
                    <a:ext uri="{9D8B030D-6E8A-4147-A177-3AD203B41FA5}">
                      <a16:colId xmlns:a16="http://schemas.microsoft.com/office/drawing/2014/main" val="578906014"/>
                    </a:ext>
                  </a:extLst>
                </a:gridCol>
                <a:gridCol w="1211434">
                  <a:extLst>
                    <a:ext uri="{9D8B030D-6E8A-4147-A177-3AD203B41FA5}">
                      <a16:colId xmlns:a16="http://schemas.microsoft.com/office/drawing/2014/main" val="248786816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MATERIAL_ALUMNO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MATERIAL_ID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ALUMNO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FECHA  SALIDA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FECHA RETORNO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MSANROMAN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20220505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186737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MSANROMAN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50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09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7A6DE6E5-9F71-4DF6-8F31-EA5CF3CA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biblioteca</a:t>
            </a:r>
            <a:endParaRPr lang="es-P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C9DDE-B66F-ACF7-83D7-2662470CCE2E}"/>
              </a:ext>
            </a:extLst>
          </p:cNvPr>
          <p:cNvSpPr txBox="1"/>
          <p:nvPr/>
        </p:nvSpPr>
        <p:spPr>
          <a:xfrm>
            <a:off x="448464" y="1438578"/>
            <a:ext cx="11328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No es un sistema de inventario, ya que a pesar de mantener un registro de activos de biblioteca, no maneja cantidades de existencia, valorizaciones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Arial Nova" panose="020B0504020202020204" pitchFamily="34" charset="0"/>
              </a:rPr>
              <a:t>Es un sistema de registros de materiales únicos de biblioteca por sede y programa, así como el de los préstamos realizados a los alumnos</a:t>
            </a: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1AA3F7E4-68A5-4EF1-8590-01B7E070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PAGOS</a:t>
            </a:r>
            <a:endParaRPr lang="es-PE" dirty="0"/>
          </a:p>
        </p:txBody>
      </p:sp>
      <p:graphicFrame>
        <p:nvGraphicFramePr>
          <p:cNvPr id="11" name="Tabla 29">
            <a:extLst>
              <a:ext uri="{FF2B5EF4-FFF2-40B4-BE49-F238E27FC236}">
                <a16:creationId xmlns:a16="http://schemas.microsoft.com/office/drawing/2014/main" id="{2F753003-E4D5-8415-5F0E-AFDF74AD4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81403"/>
              </p:ext>
            </p:extLst>
          </p:nvPr>
        </p:nvGraphicFramePr>
        <p:xfrm>
          <a:off x="423295" y="4242553"/>
          <a:ext cx="11195992" cy="120340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6742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2477092">
                  <a:extLst>
                    <a:ext uri="{9D8B030D-6E8A-4147-A177-3AD203B41FA5}">
                      <a16:colId xmlns:a16="http://schemas.microsoft.com/office/drawing/2014/main" val="1854870606"/>
                    </a:ext>
                  </a:extLst>
                </a:gridCol>
                <a:gridCol w="1213247">
                  <a:extLst>
                    <a:ext uri="{9D8B030D-6E8A-4147-A177-3AD203B41FA5}">
                      <a16:colId xmlns:a16="http://schemas.microsoft.com/office/drawing/2014/main" val="3322224855"/>
                    </a:ext>
                  </a:extLst>
                </a:gridCol>
                <a:gridCol w="1348737">
                  <a:extLst>
                    <a:ext uri="{9D8B030D-6E8A-4147-A177-3AD203B41FA5}">
                      <a16:colId xmlns:a16="http://schemas.microsoft.com/office/drawing/2014/main" val="991192111"/>
                    </a:ext>
                  </a:extLst>
                </a:gridCol>
                <a:gridCol w="1348737">
                  <a:extLst>
                    <a:ext uri="{9D8B030D-6E8A-4147-A177-3AD203B41FA5}">
                      <a16:colId xmlns:a16="http://schemas.microsoft.com/office/drawing/2014/main" val="4170829798"/>
                    </a:ext>
                  </a:extLst>
                </a:gridCol>
                <a:gridCol w="1340479">
                  <a:extLst>
                    <a:ext uri="{9D8B030D-6E8A-4147-A177-3AD203B41FA5}">
                      <a16:colId xmlns:a16="http://schemas.microsoft.com/office/drawing/2014/main" val="2011702776"/>
                    </a:ext>
                  </a:extLst>
                </a:gridCol>
                <a:gridCol w="1169572">
                  <a:extLst>
                    <a:ext uri="{9D8B030D-6E8A-4147-A177-3AD203B41FA5}">
                      <a16:colId xmlns:a16="http://schemas.microsoft.com/office/drawing/2014/main" val="578906014"/>
                    </a:ext>
                  </a:extLst>
                </a:gridCol>
                <a:gridCol w="1511386">
                  <a:extLst>
                    <a:ext uri="{9D8B030D-6E8A-4147-A177-3AD203B41FA5}">
                      <a16:colId xmlns:a16="http://schemas.microsoft.com/office/drawing/2014/main" val="3413617755"/>
                    </a:ext>
                  </a:extLst>
                </a:gridCol>
              </a:tblGrid>
              <a:tr h="295359">
                <a:tc gridSpan="8"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PAGOS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ALUMNO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MATRÍCULA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MONTO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CONCEPTO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ESTADO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FECHA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DOCUMENTO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MATEO SAN ROMAN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S/ 660.00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PAGO_1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PAGADO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RE292919221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186737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MATEO SAN ROMAN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S/ 660.00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PAGO_2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PENDIENTE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20220602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RE32132323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507011"/>
                  </a:ext>
                </a:extLst>
              </a:tr>
            </a:tbl>
          </a:graphicData>
        </a:graphic>
      </p:graphicFrame>
      <p:graphicFrame>
        <p:nvGraphicFramePr>
          <p:cNvPr id="12" name="Tabla 29">
            <a:extLst>
              <a:ext uri="{FF2B5EF4-FFF2-40B4-BE49-F238E27FC236}">
                <a16:creationId xmlns:a16="http://schemas.microsoft.com/office/drawing/2014/main" id="{5E5D5A06-2431-1759-A34B-6134A3CE4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5772"/>
              </p:ext>
            </p:extLst>
          </p:nvPr>
        </p:nvGraphicFramePr>
        <p:xfrm>
          <a:off x="499980" y="1859020"/>
          <a:ext cx="10921284" cy="126860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96708">
                  <a:extLst>
                    <a:ext uri="{9D8B030D-6E8A-4147-A177-3AD203B41FA5}">
                      <a16:colId xmlns:a16="http://schemas.microsoft.com/office/drawing/2014/main" val="2078129783"/>
                    </a:ext>
                  </a:extLst>
                </a:gridCol>
                <a:gridCol w="1266317">
                  <a:extLst>
                    <a:ext uri="{9D8B030D-6E8A-4147-A177-3AD203B41FA5}">
                      <a16:colId xmlns:a16="http://schemas.microsoft.com/office/drawing/2014/main" val="1854870606"/>
                    </a:ext>
                  </a:extLst>
                </a:gridCol>
                <a:gridCol w="1090732">
                  <a:extLst>
                    <a:ext uri="{9D8B030D-6E8A-4147-A177-3AD203B41FA5}">
                      <a16:colId xmlns:a16="http://schemas.microsoft.com/office/drawing/2014/main" val="247780281"/>
                    </a:ext>
                  </a:extLst>
                </a:gridCol>
                <a:gridCol w="1490881">
                  <a:extLst>
                    <a:ext uri="{9D8B030D-6E8A-4147-A177-3AD203B41FA5}">
                      <a16:colId xmlns:a16="http://schemas.microsoft.com/office/drawing/2014/main" val="3322224855"/>
                    </a:ext>
                  </a:extLst>
                </a:gridCol>
                <a:gridCol w="2808102">
                  <a:extLst>
                    <a:ext uri="{9D8B030D-6E8A-4147-A177-3AD203B41FA5}">
                      <a16:colId xmlns:a16="http://schemas.microsoft.com/office/drawing/2014/main" val="991192111"/>
                    </a:ext>
                  </a:extLst>
                </a:gridCol>
                <a:gridCol w="1194391">
                  <a:extLst>
                    <a:ext uri="{9D8B030D-6E8A-4147-A177-3AD203B41FA5}">
                      <a16:colId xmlns:a16="http://schemas.microsoft.com/office/drawing/2014/main" val="4170829798"/>
                    </a:ext>
                  </a:extLst>
                </a:gridCol>
                <a:gridCol w="1035728">
                  <a:extLst>
                    <a:ext uri="{9D8B030D-6E8A-4147-A177-3AD203B41FA5}">
                      <a16:colId xmlns:a16="http://schemas.microsoft.com/office/drawing/2014/main" val="578906014"/>
                    </a:ext>
                  </a:extLst>
                </a:gridCol>
                <a:gridCol w="1338425">
                  <a:extLst>
                    <a:ext uri="{9D8B030D-6E8A-4147-A177-3AD203B41FA5}">
                      <a16:colId xmlns:a16="http://schemas.microsoft.com/office/drawing/2014/main" val="3413617755"/>
                    </a:ext>
                  </a:extLst>
                </a:gridCol>
              </a:tblGrid>
              <a:tr h="295359">
                <a:tc gridSpan="8"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TARIFARIO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2252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CÓDIGO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MONTO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NOMBRE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CATEGORIA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SEDE_PROGRAMA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FECHA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b="1" dirty="0">
                          <a:latin typeface="Arial Nova" panose="020B0504020202020204" pitchFamily="34" charset="0"/>
                        </a:rPr>
                        <a:t>HORA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708321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PAGO_1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S/ 660.00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PAGO 1 PREGRADO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PAGO PREGRADO ADMINISTRACIÓN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LIMA ADMINISTRACIÓN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104532.212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186737"/>
                  </a:ext>
                </a:extLst>
              </a:tr>
              <a:tr h="302682"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PAGO_2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800" dirty="0">
                          <a:latin typeface="Arial Nova" panose="020B0504020202020204" pitchFamily="34" charset="0"/>
                        </a:rPr>
                        <a:t>S/ 660.00</a:t>
                      </a:r>
                    </a:p>
                    <a:p>
                      <a:pPr algn="ctr"/>
                      <a:endParaRPr lang="es-PE" sz="800" dirty="0">
                        <a:latin typeface="Arial Nova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PAGO 2 PREGRADO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PAGO PREGRADO ADMINISTRACIÓN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LIMA ADMINISTRACIÓN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20220602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800" dirty="0">
                          <a:latin typeface="Arial Nova" panose="020B0504020202020204" pitchFamily="34" charset="0"/>
                        </a:rPr>
                        <a:t>172829.433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50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89968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e Offic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5254381_TF16411242_Win32" id="{E7A15C00-7069-4654-B1AA-8ED1A74DB70A}" vid="{2E8A9831-B967-43F1-BE40-C4543074B09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C1DAB8B-23BA-4827-9CE8-505DD4A39F0A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6BA265-3C9C-41FF-80C6-61A7F961C0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11B2B9-8CE5-4E5A-B70F-6B056FE844E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055BC56-8FA3-435B-ACDD-0E8E6241E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{D1234E3C-5952-4ABF-8235-EDFB71AE86E5}tf16411242_win32</Template>
  <TotalTime>954</TotalTime>
  <Words>983</Words>
  <Application>Microsoft Office PowerPoint</Application>
  <PresentationFormat>Panorámica</PresentationFormat>
  <Paragraphs>397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Arial Nova</vt:lpstr>
      <vt:lpstr>Avenir Next LT Pro Light</vt:lpstr>
      <vt:lpstr>Calibri</vt:lpstr>
      <vt:lpstr>Speak Pro</vt:lpstr>
      <vt:lpstr>2_Tema de Office</vt:lpstr>
      <vt:lpstr>Presentación de PowerPoint</vt:lpstr>
      <vt:lpstr>Modelo de sistema</vt:lpstr>
      <vt:lpstr>Modelo de sistema</vt:lpstr>
      <vt:lpstr>Modelo de sistema</vt:lpstr>
      <vt:lpstr>FLUJO DE ESTADOS DE ALUMNO</vt:lpstr>
      <vt:lpstr>FLUJO DE ESTADOS DE ALUMNO</vt:lpstr>
      <vt:lpstr>BIBLIOTECA</vt:lpstr>
      <vt:lpstr>biblioteca</vt:lpstr>
      <vt:lpstr>PAGOS</vt:lpstr>
      <vt:lpstr>pagos</vt:lpstr>
      <vt:lpstr>PROCESO DE ADMISIÓN</vt:lpstr>
      <vt:lpstr>PROCESO DE ADMISIÓN</vt:lpstr>
      <vt:lpstr>auditoria</vt:lpstr>
      <vt:lpstr>MAESTRO</vt:lpstr>
      <vt:lpstr>MAESTRO</vt:lpstr>
      <vt:lpstr>NOTIFICACIONES</vt:lpstr>
      <vt:lpstr>NOTIFICACIONES</vt:lpstr>
      <vt:lpstr>SEGURIDAD</vt:lpstr>
      <vt:lpstr>REPORTES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sistema</dc:title>
  <dc:creator>Mateo San Roman Quiroz</dc:creator>
  <cp:lastModifiedBy>Mateo San Roman Quiroz</cp:lastModifiedBy>
  <cp:revision>6</cp:revision>
  <dcterms:created xsi:type="dcterms:W3CDTF">2022-05-06T16:18:55Z</dcterms:created>
  <dcterms:modified xsi:type="dcterms:W3CDTF">2022-07-08T17:34:04Z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